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14"/>
  </p:notesMasterIdLst>
  <p:sldIdLst>
    <p:sldId id="278" r:id="rId2"/>
    <p:sldId id="1032" r:id="rId3"/>
    <p:sldId id="287" r:id="rId4"/>
    <p:sldId id="285" r:id="rId5"/>
    <p:sldId id="267" r:id="rId6"/>
    <p:sldId id="281" r:id="rId7"/>
    <p:sldId id="282" r:id="rId8"/>
    <p:sldId id="266" r:id="rId9"/>
    <p:sldId id="263" r:id="rId10"/>
    <p:sldId id="286" r:id="rId11"/>
    <p:sldId id="276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Bayrle" initials="NB" lastIdx="1" clrIdx="0">
    <p:extLst>
      <p:ext uri="{19B8F6BF-5375-455C-9EA6-DF929625EA0E}">
        <p15:presenceInfo xmlns:p15="http://schemas.microsoft.com/office/powerpoint/2012/main" userId="faa90b579175f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A49"/>
    <a:srgbClr val="BBDDA4"/>
    <a:srgbClr val="F8E1CD"/>
    <a:srgbClr val="DDEDD1"/>
    <a:srgbClr val="99CC76"/>
    <a:srgbClr val="D3DCE4"/>
    <a:srgbClr val="A8BACA"/>
    <a:srgbClr val="7C98B0"/>
    <a:srgbClr val="517696"/>
    <a:srgbClr val="265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7" autoAdjust="0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168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17.06.2023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42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CC7FED4-D388-4CEF-84FB-03D8C56A254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3" name="Gerade Verbindung 17">
            <a:extLst>
              <a:ext uri="{FF2B5EF4-FFF2-40B4-BE49-F238E27FC236}">
                <a16:creationId xmlns:a16="http://schemas.microsoft.com/office/drawing/2014/main" id="{D0DA92BC-1848-475A-855C-C49E24C510C2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2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ED1D8426-DB99-4F99-8FAA-1EE3FD3B37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D2AC8E7-3271-4AFB-8D69-77E9D894EA77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AC1F4D2E-3319-4D9E-BD30-A319F249CB7D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2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buClr>
                <a:srgbClr val="77BA49"/>
              </a:buClr>
              <a:defRPr sz="1867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C82AFD-8117-A14A-BDC9-B9A8EE0927C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62FBDBD-6390-2049-A54A-4140B89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62B1B4-AD5F-704C-9A18-3A7974A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E2E680-46C1-914E-BE99-B6E8B1BC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61F6A7B-2C05-394D-B223-495E7DACF40C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  <p15:guide id="8" pos="1587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pos="4649" userDrawn="1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9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F2F5862E-3A17-486A-A715-9865C79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FD4A449-F4E7-414E-A45C-E72FEBE825D2}"/>
              </a:ext>
            </a:extLst>
          </p:cNvPr>
          <p:cNvSpPr/>
          <p:nvPr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74F21A-8921-4463-9346-993BE1973A64}"/>
              </a:ext>
            </a:extLst>
          </p:cNvPr>
          <p:cNvSpPr/>
          <p:nvPr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EDDFCE8-689E-437D-BBB0-83657819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4" y="3902555"/>
            <a:ext cx="3980609" cy="5759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9251790-878B-4540-A450-B53296F887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6" y="1737920"/>
            <a:ext cx="3992367" cy="1939933"/>
          </a:xfrm>
        </p:spPr>
        <p:txBody>
          <a:bodyPr anchor="t" anchorCtr="0"/>
          <a:lstStyle>
            <a:lvl1pPr algn="l">
              <a:defRPr sz="3200" baseline="0">
                <a:solidFill>
                  <a:srgbClr val="77BA49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pic>
        <p:nvPicPr>
          <p:cNvPr id="9" name="Bildplatzhalter 10">
            <a:extLst>
              <a:ext uri="{FF2B5EF4-FFF2-40B4-BE49-F238E27FC236}">
                <a16:creationId xmlns:a16="http://schemas.microsoft.com/office/drawing/2014/main" id="{62BEA5D4-4068-495C-9AA9-7C998198C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0" r="20"/>
          <a:stretch>
            <a:fillRect/>
          </a:stretch>
        </p:blipFill>
        <p:spPr>
          <a:xfrm>
            <a:off x="0" y="1509184"/>
            <a:ext cx="9144000" cy="534881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CBAE7DD-78A7-4E53-BF9C-406BC75FDB75}"/>
              </a:ext>
            </a:extLst>
          </p:cNvPr>
          <p:cNvSpPr/>
          <p:nvPr userDrawn="1"/>
        </p:nvSpPr>
        <p:spPr>
          <a:xfrm>
            <a:off x="4572000" y="1509184"/>
            <a:ext cx="4572000" cy="313315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9DBB2-AB2B-4846-84D0-8A7D1B4715D6}"/>
              </a:ext>
            </a:extLst>
          </p:cNvPr>
          <p:cNvSpPr/>
          <p:nvPr userDrawn="1"/>
        </p:nvSpPr>
        <p:spPr>
          <a:xfrm>
            <a:off x="4572000" y="4640188"/>
            <a:ext cx="4572000" cy="824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6725792-A2CB-47A7-B238-C004DF832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5877" y="4685706"/>
            <a:ext cx="2450306" cy="73581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2D34BCB-689F-4FA8-8CA5-C039D2421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76" y="510282"/>
            <a:ext cx="2273362" cy="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5" pos="1587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951">
          <p15:clr>
            <a:srgbClr val="FBAE40"/>
          </p15:clr>
        </p15:guide>
        <p15:guide id="9" pos="46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084408"/>
            <a:ext cx="6229350" cy="156887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BD73DB9-8F37-004D-9AB3-0EA119AB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703" y="671944"/>
            <a:ext cx="1456009" cy="413278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EAC0BD2F-D73D-1D4C-88B4-66B9D193799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ACE2025-60E4-E84D-A9B5-18255F7C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9FF7CF5-A916-6248-B73F-0C97F4C9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4966D50-4D3E-D347-A83F-F1DF1A1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97E53B7-397B-3749-96FC-A5479DE45590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6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829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  <p15:guide id="8" pos="46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7508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9" y="1509184"/>
            <a:ext cx="8353425" cy="4901709"/>
          </a:xfrm>
        </p:spPr>
        <p:txBody>
          <a:bodyPr lIns="0" tIns="0" rIns="0" bIns="0"/>
          <a:lstStyle>
            <a:lvl1pPr marL="228594" indent="-228594">
              <a:buClr>
                <a:srgbClr val="77BA49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77BA49"/>
              </a:buClr>
              <a:defRPr sz="1800" baseline="0"/>
            </a:lvl2pPr>
            <a:lvl3pPr>
              <a:buClr>
                <a:srgbClr val="77BA49"/>
              </a:buClr>
              <a:defRPr sz="1500" baseline="0"/>
            </a:lvl3pPr>
            <a:lvl4pPr>
              <a:buClr>
                <a:srgbClr val="77BA49"/>
              </a:buClr>
              <a:defRPr sz="1500" baseline="0"/>
            </a:lvl4pPr>
            <a:lvl5pPr>
              <a:buClr>
                <a:srgbClr val="77BA49"/>
              </a:buCl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2340E9-11A7-BB43-AF49-310BD2A9D2E3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593C4DE-DCDD-7B45-9DC4-5DC47D96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FE8CD-C81F-704A-A700-78D5A4D1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F94DF2-85E5-C74E-B0D3-FA6C9A9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8DB7278-616B-BD44-932E-0CF4E97E43CA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BD566-9F96-4112-8706-165534B2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E153682-F79F-4991-95BF-7706820B565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2" name="Gerade Verbindung 22">
            <a:extLst>
              <a:ext uri="{FF2B5EF4-FFF2-40B4-BE49-F238E27FC236}">
                <a16:creationId xmlns:a16="http://schemas.microsoft.com/office/drawing/2014/main" id="{CBB4C176-7A13-43E7-BABD-16826DB2F06F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4F06A4-5D86-4A26-AEB9-A90F87C6C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509184"/>
            <a:ext cx="4103688" cy="489584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8C1DA27-065F-7C4C-A9FA-DF15FE66B08E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D53806-EF20-EA4B-881D-60856F9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1234AC7-50CC-A64F-9B69-1D633881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2243D88-BC8A-4243-B8B3-639AF62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93DC2132-61EE-2448-B1D2-C4DF1767707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FA87C3-8005-4469-BEC1-271ED6A6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A0F11A3-C2E3-4F66-8DE4-4A507A843DD2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5" name="Gerade Verbindung 27">
            <a:extLst>
              <a:ext uri="{FF2B5EF4-FFF2-40B4-BE49-F238E27FC236}">
                <a16:creationId xmlns:a16="http://schemas.microsoft.com/office/drawing/2014/main" id="{C0DDCA45-27EA-4957-8CFC-BCC6F19AA10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130B2C-4765-48C3-AAF9-F461DD40F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9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 marL="914400" indent="0">
              <a:buNone/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5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7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509184"/>
            <a:ext cx="2660428" cy="2578307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1" y="4260948"/>
            <a:ext cx="2666717" cy="2144085"/>
          </a:xfrm>
        </p:spPr>
        <p:txBody>
          <a:bodyPr numCol="3" spcCol="180000">
            <a:normAutofit/>
          </a:bodyPr>
          <a:lstStyle>
            <a:lvl1pPr marL="0" indent="0">
              <a:buFontTx/>
              <a:buNone/>
              <a:defRPr sz="1800" baseline="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Vertikaler Textplatzhalter 13">
            <a:extLst>
              <a:ext uri="{FF2B5EF4-FFF2-40B4-BE49-F238E27FC236}">
                <a16:creationId xmlns:a16="http://schemas.microsoft.com/office/drawing/2014/main" id="{D5FD1DD8-5EA0-7843-8E92-467888EE4222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169176-C01E-6A45-8335-6B1DF8D1C5CB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BA7A6288-3952-3246-902B-F23437FB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11B9ADB-781A-9845-A80C-87FFB1D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7AC2132-85EE-8E45-906C-851A4548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A8F69E1-BEE2-7345-9418-690E6E4811AF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E3847F-B939-4550-81BA-C8E40B9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A6663D2-DC9D-4E4D-A41A-75A9C712666D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9" name="Gerade Verbindung 31">
            <a:extLst>
              <a:ext uri="{FF2B5EF4-FFF2-40B4-BE49-F238E27FC236}">
                <a16:creationId xmlns:a16="http://schemas.microsoft.com/office/drawing/2014/main" id="{8D26F190-B764-4DE6-8FCC-8085C5652B75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334EFD-2362-4FF1-876D-3582609BD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2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0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70608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4"/>
            <a:ext cx="4104044" cy="4895849"/>
          </a:xfrm>
        </p:spPr>
        <p:txBody>
          <a:bodyPr lIns="0" tIns="0" rIns="0" bIns="0"/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90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90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518654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4073580"/>
            <a:ext cx="1973125" cy="233145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1367C0C8-9797-2547-81DF-9B33476479D6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D1F1680-C140-5649-9A5C-6EF768B4875D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0A6B7C1D-3024-7D48-9927-66FA322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220F999-C1F2-284C-A619-083DA6EC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7120C66-0D42-0B44-9891-878F90A5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5AEAD4E5-DEAC-864C-A59F-2E9B14DC7F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6CC486-4F01-4BEC-B583-871191A3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69EEFA-0350-4EFB-8DC8-18268505EF50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4">
            <a:extLst>
              <a:ext uri="{FF2B5EF4-FFF2-40B4-BE49-F238E27FC236}">
                <a16:creationId xmlns:a16="http://schemas.microsoft.com/office/drawing/2014/main" id="{B2EA5702-721C-434D-AD22-EAA546B03B6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054588-77FC-4F7C-B966-7A58E5985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8322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90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5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4" y="3956345"/>
            <a:ext cx="1973125" cy="244868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509183"/>
            <a:ext cx="4104044" cy="2261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500" baseline="0"/>
            </a:lvl3pPr>
            <a:lvl4pPr>
              <a:defRPr sz="1500" baseline="0"/>
            </a:lvl4pPr>
            <a:lvl5pPr>
              <a:defRPr sz="1500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Vertikaler Textplatzhalter 13">
            <a:extLst>
              <a:ext uri="{FF2B5EF4-FFF2-40B4-BE49-F238E27FC236}">
                <a16:creationId xmlns:a16="http://schemas.microsoft.com/office/drawing/2014/main" id="{07554449-FAF7-D747-A5F4-594F3CD4ABD5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01AE9F-256F-5C41-A1A2-8C27A8A9DF4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F6CCD3A-92BC-FE47-9A77-6542A5CC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6758FC-DB1D-AA49-A620-E6D072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B15C3457-3ECA-4349-B5A2-65931396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D44ABA-4067-3645-BF92-E343FA9B2FAE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862B8E-CAEE-4E57-968F-5C2C2310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93734CB-9170-448C-A1BF-2DBD19F2BFB9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0" name="Gerade Verbindung 35">
            <a:extLst>
              <a:ext uri="{FF2B5EF4-FFF2-40B4-BE49-F238E27FC236}">
                <a16:creationId xmlns:a16="http://schemas.microsoft.com/office/drawing/2014/main" id="{0BD44E05-F20D-4EA9-8718-05EFE946CC94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944EFB-D268-49E4-97F2-4D281633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29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404285"/>
            <a:ext cx="6698460" cy="814916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519766"/>
            <a:ext cx="6229350" cy="1474761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9" y="1518651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3219117"/>
            <a:ext cx="6229350" cy="1497263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4919579"/>
            <a:ext cx="6229350" cy="1485455"/>
          </a:xfrm>
        </p:spPr>
        <p:txBody>
          <a:bodyPr lIns="0" tIns="0" rIns="0" bIns="0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9" y="4924838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9" y="3229809"/>
            <a:ext cx="1973125" cy="148019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Vertikaler Textplatzhalter 13">
            <a:extLst>
              <a:ext uri="{FF2B5EF4-FFF2-40B4-BE49-F238E27FC236}">
                <a16:creationId xmlns:a16="http://schemas.microsoft.com/office/drawing/2014/main" id="{744877FF-CD41-BB41-97DA-40E357ED5A33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57913"/>
            <a:ext cx="218680" cy="2647120"/>
          </a:xfrm>
        </p:spPr>
        <p:txBody>
          <a:bodyPr vert="eaVert" lIns="0" tIns="0" rIns="0" bIns="0">
            <a:noAutofit/>
          </a:bodyPr>
          <a:lstStyle>
            <a:lvl1pPr marL="0" indent="0">
              <a:buFontTx/>
              <a:buNone/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0C9EE32-82F5-7B47-AD61-3C1BD991AB85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894A99B1-84F0-7746-B969-01A9372A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02EE008-CD66-3043-96B7-D041D4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6D9C4B2-2DC3-104E-B8BD-22EB62E0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BE09DBE-200B-FE4E-B907-D7BC009C7B68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CBFD6B-4BF3-48BD-9B66-75E0C8E5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D6A1A3E-659C-4F44-AE7F-8C9E4DBF3CAE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2" name="Gerade Verbindung 36">
            <a:extLst>
              <a:ext uri="{FF2B5EF4-FFF2-40B4-BE49-F238E27FC236}">
                <a16:creationId xmlns:a16="http://schemas.microsoft.com/office/drawing/2014/main" id="{7546CC13-C148-409C-9E10-C520583C53E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FC0C62-AE84-41FE-BB5D-B070BA769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4788" y="422040"/>
            <a:ext cx="1492067" cy="4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58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770802"/>
            <a:ext cx="5803150" cy="4256187"/>
          </a:xfrm>
        </p:spPr>
        <p:txBody>
          <a:bodyPr anchor="t" anchorCtr="0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57B67B-3289-0445-A78E-0C62A00C4E7F}"/>
              </a:ext>
            </a:extLst>
          </p:cNvPr>
          <p:cNvSpPr/>
          <p:nvPr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D9C8156-30CC-9E47-8B60-BDF943D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992303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49D2F2D-2E26-6441-A9ED-E28E0B5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5936501" cy="219757"/>
          </a:xfrm>
          <a:prstGeom prst="rect">
            <a:avLst/>
          </a:prstGeom>
        </p:spPr>
        <p:txBody>
          <a:bodyPr/>
          <a:lstStyle>
            <a:lvl1pPr>
              <a:defRPr sz="933" baseline="0"/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0717A2E-6365-9546-9CC9-D29CB8F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638242"/>
            <a:ext cx="328859" cy="219757"/>
          </a:xfrm>
          <a:prstGeom prst="rect">
            <a:avLst/>
          </a:prstGeom>
        </p:spPr>
        <p:txBody>
          <a:bodyPr/>
          <a:lstStyle>
            <a:lvl1pPr algn="r"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06C892F-9F55-3749-887D-009EC8AB79A7}"/>
              </a:ext>
            </a:extLst>
          </p:cNvPr>
          <p:cNvCxnSpPr/>
          <p:nvPr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01049AA3-00E8-4BF2-AE7A-F026767273D4}"/>
              </a:ext>
            </a:extLst>
          </p:cNvPr>
          <p:cNvSpPr/>
          <p:nvPr userDrawn="1"/>
        </p:nvSpPr>
        <p:spPr>
          <a:xfrm>
            <a:off x="395289" y="1509184"/>
            <a:ext cx="8353425" cy="4895849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34B0F8-130E-4CFC-824E-8A2C0C0EDA04}"/>
              </a:ext>
            </a:extLst>
          </p:cNvPr>
          <p:cNvSpPr/>
          <p:nvPr userDrawn="1"/>
        </p:nvSpPr>
        <p:spPr>
          <a:xfrm>
            <a:off x="8518525" y="6628142"/>
            <a:ext cx="230187" cy="1606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11" name="Gerade Verbindung 23">
            <a:extLst>
              <a:ext uri="{FF2B5EF4-FFF2-40B4-BE49-F238E27FC236}">
                <a16:creationId xmlns:a16="http://schemas.microsoft.com/office/drawing/2014/main" id="{E5C16218-EAF0-49E9-9F9A-500322352759}"/>
              </a:ext>
            </a:extLst>
          </p:cNvPr>
          <p:cNvCxnSpPr/>
          <p:nvPr userDrawn="1"/>
        </p:nvCxnSpPr>
        <p:spPr>
          <a:xfrm>
            <a:off x="395289" y="6626471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6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255">
          <p15:clr>
            <a:srgbClr val="FBAE40"/>
          </p15:clr>
        </p15:guide>
        <p15:guide id="5" orient="horz" pos="951">
          <p15:clr>
            <a:srgbClr val="FBAE40"/>
          </p15:clr>
        </p15:guide>
        <p15:guide id="6" orient="horz" pos="4035">
          <p15:clr>
            <a:srgbClr val="FBAE40"/>
          </p15:clr>
        </p15:guide>
        <p15:guide id="7" pos="16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0667" y="6346412"/>
            <a:ext cx="1160393" cy="2929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680" y="6346412"/>
            <a:ext cx="5598216" cy="2233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0938" y="6346412"/>
            <a:ext cx="504411" cy="21341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4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693" r:id="rId11"/>
    <p:sldLayoutId id="2147483696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7BA49"/>
        </a:buClr>
        <a:buFont typeface="Wingdings" pitchFamily="2" charset="2"/>
        <a:buChar char="§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tertitel 13">
            <a:extLst>
              <a:ext uri="{FF2B5EF4-FFF2-40B4-BE49-F238E27FC236}">
                <a16:creationId xmlns:a16="http://schemas.microsoft.com/office/drawing/2014/main" id="{513BF8AB-7F6D-E845-BD4A-462F48B4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8104" y="4116158"/>
            <a:ext cx="3980609" cy="88965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Denise Falk, Simon Hofer und Hannah </a:t>
            </a:r>
            <a:r>
              <a:rPr lang="de-DE" dirty="0" err="1">
                <a:solidFill>
                  <a:schemeClr val="bg1"/>
                </a:solidFill>
              </a:rPr>
              <a:t>Knehr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0C7CED0-E5C4-4D47-B0AD-E5DA75532B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de-DE" dirty="0">
                <a:solidFill>
                  <a:srgbClr val="99CC76"/>
                </a:solidFill>
              </a:rPr>
              <a:t>Seminar Big (</a:t>
            </a:r>
            <a:r>
              <a:rPr lang="de-DE" dirty="0" err="1">
                <a:solidFill>
                  <a:srgbClr val="99CC76"/>
                </a:solidFill>
              </a:rPr>
              <a:t>Social</a:t>
            </a:r>
            <a:r>
              <a:rPr lang="de-DE" dirty="0">
                <a:solidFill>
                  <a:srgbClr val="99CC76"/>
                </a:solidFill>
              </a:rPr>
              <a:t>) Data Analytics</a:t>
            </a:r>
            <a:br>
              <a:rPr lang="de-DE" dirty="0">
                <a:solidFill>
                  <a:srgbClr val="99CC76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Explaining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Credit</a:t>
            </a:r>
            <a:r>
              <a:rPr lang="de-DE" dirty="0">
                <a:solidFill>
                  <a:schemeClr val="bg1"/>
                </a:solidFill>
              </a:rPr>
              <a:t> Scores</a:t>
            </a:r>
          </a:p>
        </p:txBody>
      </p:sp>
    </p:spTree>
    <p:extLst>
      <p:ext uri="{BB962C8B-B14F-4D97-AF65-F5344CB8AC3E}">
        <p14:creationId xmlns:p14="http://schemas.microsoft.com/office/powerpoint/2010/main" val="3536959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FD72246-1A9F-46D3-BA98-8B64C95BA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9A549CC-8EEF-4CE4-BD5B-FDB8D98F4D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F10F79-289E-446E-9072-93F4E25D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D5D127-7CF8-4187-AA5E-32E05851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E99E8-82D3-4A45-AE3D-3A2B595B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25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273A95-1D4E-A94F-8695-698BCC2E8635}"/>
              </a:ext>
            </a:extLst>
          </p:cNvPr>
          <p:cNvSpPr/>
          <p:nvPr/>
        </p:nvSpPr>
        <p:spPr>
          <a:xfrm>
            <a:off x="395289" y="1316567"/>
            <a:ext cx="8353424" cy="5088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39B0BD-295D-2246-BB4D-F70508D82DD4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chemeClr val="bg1"/>
                </a:solidFill>
              </a:rPr>
              <a:t>Beispiellayout_Schlussfolie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bg1"/>
                </a:solidFill>
              </a:rPr>
              <a:t>Danke für Ihre Aufmerksamkeit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Peter Mustermann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Charlotte </a:t>
            </a:r>
            <a:r>
              <a:rPr lang="de-DE" dirty="0" err="1">
                <a:solidFill>
                  <a:schemeClr val="bg1"/>
                </a:solidFill>
              </a:rPr>
              <a:t>Placeholder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de-DE" sz="2133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8BB5B6-8EF3-F743-A802-13FA894A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5189" y="6638243"/>
            <a:ext cx="1085620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ACB100-9EB1-E544-96FF-2B6E0BC2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74710-AEEA-0F41-A91A-1F6265AD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4036A8-53C7-E14B-AC5C-67667EC26C5D}"/>
              </a:ext>
            </a:extLst>
          </p:cNvPr>
          <p:cNvSpPr/>
          <p:nvPr/>
        </p:nvSpPr>
        <p:spPr>
          <a:xfrm>
            <a:off x="5051976" y="4457110"/>
            <a:ext cx="1524000" cy="1524000"/>
          </a:xfrm>
          <a:prstGeom prst="ellipse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B837A-BAB9-8F45-BD2E-27283CE4BD94}"/>
              </a:ext>
            </a:extLst>
          </p:cNvPr>
          <p:cNvSpPr/>
          <p:nvPr/>
        </p:nvSpPr>
        <p:spPr>
          <a:xfrm>
            <a:off x="6779176" y="4457110"/>
            <a:ext cx="1513840" cy="1513840"/>
          </a:xfrm>
          <a:prstGeom prst="ellipse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231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97082-30FF-1C45-9BB6-4D294C36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34518B-372B-4246-882D-23F512BD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Ulm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B346C4-20F1-F246-A731-BDC17936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9097D4-0E0D-944E-AEBB-A5D9675A958A}"/>
              </a:ext>
            </a:extLst>
          </p:cNvPr>
          <p:cNvSpPr/>
          <p:nvPr/>
        </p:nvSpPr>
        <p:spPr>
          <a:xfrm>
            <a:off x="3874157" y="1509713"/>
            <a:ext cx="582093" cy="538352"/>
          </a:xfrm>
          <a:prstGeom prst="rect">
            <a:avLst/>
          </a:prstGeom>
          <a:solidFill>
            <a:srgbClr val="99A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8CF1AE7-81E0-0A47-889E-09002AA63C08}"/>
              </a:ext>
            </a:extLst>
          </p:cNvPr>
          <p:cNvSpPr/>
          <p:nvPr/>
        </p:nvSpPr>
        <p:spPr>
          <a:xfrm>
            <a:off x="4652226" y="1509713"/>
            <a:ext cx="582093" cy="538352"/>
          </a:xfrm>
          <a:prstGeom prst="rect">
            <a:avLst/>
          </a:prstGeom>
          <a:solidFill>
            <a:srgbClr val="B0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744DB64-D6C3-B244-9010-357437FD2D32}"/>
              </a:ext>
            </a:extLst>
          </p:cNvPr>
          <p:cNvSpPr/>
          <p:nvPr/>
        </p:nvSpPr>
        <p:spPr>
          <a:xfrm>
            <a:off x="5442646" y="1509713"/>
            <a:ext cx="582093" cy="538352"/>
          </a:xfrm>
          <a:prstGeom prst="rect">
            <a:avLst/>
          </a:prstGeom>
          <a:solidFill>
            <a:srgbClr val="CB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2897CD8B-C1F5-5C4D-AB19-1869993768DD}"/>
              </a:ext>
            </a:extLst>
          </p:cNvPr>
          <p:cNvSpPr/>
          <p:nvPr/>
        </p:nvSpPr>
        <p:spPr>
          <a:xfrm>
            <a:off x="6205924" y="1509713"/>
            <a:ext cx="582093" cy="538352"/>
          </a:xfrm>
          <a:prstGeom prst="rect">
            <a:avLst/>
          </a:prstGeom>
          <a:solidFill>
            <a:srgbClr val="E4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D21EFE1-2E03-A240-98A4-ED2337594065}"/>
              </a:ext>
            </a:extLst>
          </p:cNvPr>
          <p:cNvSpPr/>
          <p:nvPr/>
        </p:nvSpPr>
        <p:spPr>
          <a:xfrm>
            <a:off x="3091798" y="2920734"/>
            <a:ext cx="582093" cy="538352"/>
          </a:xfrm>
          <a:prstGeom prst="rect">
            <a:avLst/>
          </a:prstGeom>
          <a:solidFill>
            <a:srgbClr val="56A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14356C9-AF57-1944-AE35-B02648981572}"/>
              </a:ext>
            </a:extLst>
          </p:cNvPr>
          <p:cNvSpPr/>
          <p:nvPr/>
        </p:nvSpPr>
        <p:spPr>
          <a:xfrm>
            <a:off x="3091797" y="3679986"/>
            <a:ext cx="590610" cy="538352"/>
          </a:xfrm>
          <a:prstGeom prst="rect">
            <a:avLst/>
          </a:prstGeom>
          <a:solidFill>
            <a:srgbClr val="DF6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32F6912-CD44-104B-BB18-DB8FB18F03D0}"/>
              </a:ext>
            </a:extLst>
          </p:cNvPr>
          <p:cNvSpPr/>
          <p:nvPr/>
        </p:nvSpPr>
        <p:spPr>
          <a:xfrm>
            <a:off x="3091798" y="4422474"/>
            <a:ext cx="582093" cy="538352"/>
          </a:xfrm>
          <a:prstGeom prst="rect">
            <a:avLst/>
          </a:prstGeom>
          <a:solidFill>
            <a:srgbClr val="26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184CFC0-E671-C445-8837-EC7A035B3776}"/>
              </a:ext>
            </a:extLst>
          </p:cNvPr>
          <p:cNvSpPr/>
          <p:nvPr/>
        </p:nvSpPr>
        <p:spPr>
          <a:xfrm>
            <a:off x="3091798" y="5157907"/>
            <a:ext cx="582093" cy="538352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41FD9041-19BC-D847-A623-98C058E06C26}"/>
              </a:ext>
            </a:extLst>
          </p:cNvPr>
          <p:cNvSpPr/>
          <p:nvPr/>
        </p:nvSpPr>
        <p:spPr>
          <a:xfrm>
            <a:off x="3091798" y="5867211"/>
            <a:ext cx="582093" cy="538352"/>
          </a:xfrm>
          <a:prstGeom prst="rect">
            <a:avLst/>
          </a:prstGeom>
          <a:solidFill>
            <a:srgbClr val="A9A2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2CC405D-7575-7745-B420-D7EA41E69A6E}"/>
              </a:ext>
            </a:extLst>
          </p:cNvPr>
          <p:cNvSpPr/>
          <p:nvPr/>
        </p:nvSpPr>
        <p:spPr>
          <a:xfrm>
            <a:off x="3874156" y="5157907"/>
            <a:ext cx="590610" cy="538352"/>
          </a:xfrm>
          <a:prstGeom prst="rect">
            <a:avLst/>
          </a:prstGeom>
          <a:solidFill>
            <a:srgbClr val="B5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B0446D6-926B-2E40-965C-B4D6C2538C2E}"/>
              </a:ext>
            </a:extLst>
          </p:cNvPr>
          <p:cNvSpPr/>
          <p:nvPr/>
        </p:nvSpPr>
        <p:spPr>
          <a:xfrm>
            <a:off x="4652226" y="5157907"/>
            <a:ext cx="582093" cy="538352"/>
          </a:xfrm>
          <a:prstGeom prst="rect">
            <a:avLst/>
          </a:prstGeom>
          <a:solidFill>
            <a:srgbClr val="C77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7144D5B-4B37-2348-AD5D-251FB7050438}"/>
              </a:ext>
            </a:extLst>
          </p:cNvPr>
          <p:cNvSpPr/>
          <p:nvPr/>
        </p:nvSpPr>
        <p:spPr>
          <a:xfrm>
            <a:off x="5442646" y="5157907"/>
            <a:ext cx="582093" cy="538352"/>
          </a:xfrm>
          <a:prstGeom prst="rect">
            <a:avLst/>
          </a:prstGeom>
          <a:solidFill>
            <a:srgbClr val="DA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52D7033-867A-CA43-ADB7-C94FF82A351D}"/>
              </a:ext>
            </a:extLst>
          </p:cNvPr>
          <p:cNvSpPr/>
          <p:nvPr/>
        </p:nvSpPr>
        <p:spPr>
          <a:xfrm>
            <a:off x="6205924" y="5157907"/>
            <a:ext cx="582093" cy="538352"/>
          </a:xfrm>
          <a:prstGeom prst="rect">
            <a:avLst/>
          </a:prstGeom>
          <a:solidFill>
            <a:srgbClr val="EC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4BB8A2E-ED34-F64C-8819-271135E256D8}"/>
              </a:ext>
            </a:extLst>
          </p:cNvPr>
          <p:cNvSpPr/>
          <p:nvPr/>
        </p:nvSpPr>
        <p:spPr>
          <a:xfrm>
            <a:off x="3874157" y="3679986"/>
            <a:ext cx="582093" cy="538352"/>
          </a:xfrm>
          <a:prstGeom prst="rect">
            <a:avLst/>
          </a:prstGeom>
          <a:solidFill>
            <a:srgbClr val="E58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9BA8261-0E03-0E4B-9966-C8D686324D52}"/>
              </a:ext>
            </a:extLst>
          </p:cNvPr>
          <p:cNvSpPr/>
          <p:nvPr/>
        </p:nvSpPr>
        <p:spPr>
          <a:xfrm>
            <a:off x="4652226" y="3679986"/>
            <a:ext cx="582093" cy="538352"/>
          </a:xfrm>
          <a:prstGeom prst="rect">
            <a:avLst/>
          </a:prstGeom>
          <a:solidFill>
            <a:srgbClr val="EBA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C6A9436-7B68-0748-9796-C1B4108F1C5C}"/>
              </a:ext>
            </a:extLst>
          </p:cNvPr>
          <p:cNvSpPr/>
          <p:nvPr/>
        </p:nvSpPr>
        <p:spPr>
          <a:xfrm>
            <a:off x="5442646" y="3679986"/>
            <a:ext cx="582093" cy="538352"/>
          </a:xfrm>
          <a:prstGeom prst="rect">
            <a:avLst/>
          </a:prstGeom>
          <a:solidFill>
            <a:srgbClr val="F2C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5B39D0-4F5D-0D41-8539-1695F5F1B96D}"/>
              </a:ext>
            </a:extLst>
          </p:cNvPr>
          <p:cNvSpPr/>
          <p:nvPr/>
        </p:nvSpPr>
        <p:spPr>
          <a:xfrm>
            <a:off x="6205924" y="3679986"/>
            <a:ext cx="582093" cy="538352"/>
          </a:xfrm>
          <a:prstGeom prst="rect">
            <a:avLst/>
          </a:prstGeom>
          <a:solidFill>
            <a:srgbClr val="F8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F7899F8-2AC7-2849-887E-0AE0BB875AFD}"/>
              </a:ext>
            </a:extLst>
          </p:cNvPr>
          <p:cNvSpPr/>
          <p:nvPr/>
        </p:nvSpPr>
        <p:spPr>
          <a:xfrm>
            <a:off x="4652226" y="2920734"/>
            <a:ext cx="582093" cy="538352"/>
          </a:xfrm>
          <a:prstGeom prst="rect">
            <a:avLst/>
          </a:prstGeom>
          <a:solidFill>
            <a:srgbClr val="99C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A3D2948-1977-964D-ABC0-1DA2391649C0}"/>
              </a:ext>
            </a:extLst>
          </p:cNvPr>
          <p:cNvSpPr/>
          <p:nvPr/>
        </p:nvSpPr>
        <p:spPr>
          <a:xfrm>
            <a:off x="5442646" y="2920734"/>
            <a:ext cx="582093" cy="538352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B1C1086-64AB-6D42-B426-8914AA0E7B81}"/>
              </a:ext>
            </a:extLst>
          </p:cNvPr>
          <p:cNvSpPr/>
          <p:nvPr/>
        </p:nvSpPr>
        <p:spPr>
          <a:xfrm>
            <a:off x="6205924" y="2920734"/>
            <a:ext cx="582093" cy="538352"/>
          </a:xfrm>
          <a:prstGeom prst="rect">
            <a:avLst/>
          </a:prstGeom>
          <a:solidFill>
            <a:srgbClr val="DD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27C930A-1E73-B949-B970-6204784CB72C}"/>
              </a:ext>
            </a:extLst>
          </p:cNvPr>
          <p:cNvSpPr/>
          <p:nvPr/>
        </p:nvSpPr>
        <p:spPr>
          <a:xfrm>
            <a:off x="3874157" y="2920734"/>
            <a:ext cx="582093" cy="538352"/>
          </a:xfrm>
          <a:prstGeom prst="rect">
            <a:avLst/>
          </a:prstGeom>
          <a:solidFill>
            <a:srgbClr val="77B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869CDB8-D25D-BD44-BDA3-D4183BE6DA7A}"/>
              </a:ext>
            </a:extLst>
          </p:cNvPr>
          <p:cNvSpPr/>
          <p:nvPr/>
        </p:nvSpPr>
        <p:spPr>
          <a:xfrm>
            <a:off x="3874157" y="4422474"/>
            <a:ext cx="582093" cy="538352"/>
          </a:xfrm>
          <a:prstGeom prst="rect">
            <a:avLst/>
          </a:prstGeom>
          <a:solidFill>
            <a:srgbClr val="51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BA6E905-50AF-054B-92B9-E3E009E84246}"/>
              </a:ext>
            </a:extLst>
          </p:cNvPr>
          <p:cNvSpPr/>
          <p:nvPr/>
        </p:nvSpPr>
        <p:spPr>
          <a:xfrm>
            <a:off x="4652226" y="4422474"/>
            <a:ext cx="582093" cy="538352"/>
          </a:xfrm>
          <a:prstGeom prst="rect">
            <a:avLst/>
          </a:prstGeom>
          <a:solidFill>
            <a:srgbClr val="7C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A4904341-1D68-1645-8291-83E3E5187F9F}"/>
              </a:ext>
            </a:extLst>
          </p:cNvPr>
          <p:cNvSpPr/>
          <p:nvPr/>
        </p:nvSpPr>
        <p:spPr>
          <a:xfrm>
            <a:off x="5442646" y="4422474"/>
            <a:ext cx="582093" cy="538352"/>
          </a:xfrm>
          <a:prstGeom prst="rect">
            <a:avLst/>
          </a:prstGeom>
          <a:solidFill>
            <a:srgbClr val="A8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1B1B37D-06FB-874A-9DBD-9DCA9AFD9D9D}"/>
              </a:ext>
            </a:extLst>
          </p:cNvPr>
          <p:cNvSpPr/>
          <p:nvPr/>
        </p:nvSpPr>
        <p:spPr>
          <a:xfrm>
            <a:off x="6205924" y="4422474"/>
            <a:ext cx="582093" cy="538352"/>
          </a:xfrm>
          <a:prstGeom prst="rect">
            <a:avLst/>
          </a:prstGeom>
          <a:solidFill>
            <a:srgbClr val="D3D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3FEB2CD0-3F03-994B-B225-E517C6B7CA44}"/>
              </a:ext>
            </a:extLst>
          </p:cNvPr>
          <p:cNvSpPr/>
          <p:nvPr/>
        </p:nvSpPr>
        <p:spPr>
          <a:xfrm>
            <a:off x="3091798" y="2214602"/>
            <a:ext cx="582093" cy="5383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A0C1632-2156-2741-A0F0-F0454731A1D8}"/>
              </a:ext>
            </a:extLst>
          </p:cNvPr>
          <p:cNvSpPr/>
          <p:nvPr/>
        </p:nvSpPr>
        <p:spPr>
          <a:xfrm>
            <a:off x="3881590" y="2229376"/>
            <a:ext cx="582093" cy="53835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59A7317-3ECB-D74D-812E-62C47CCA5609}"/>
              </a:ext>
            </a:extLst>
          </p:cNvPr>
          <p:cNvSpPr/>
          <p:nvPr/>
        </p:nvSpPr>
        <p:spPr>
          <a:xfrm>
            <a:off x="4657795" y="2229376"/>
            <a:ext cx="582093" cy="538352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A7A7F61-C06E-2A42-91C8-507EDBC837C5}"/>
              </a:ext>
            </a:extLst>
          </p:cNvPr>
          <p:cNvSpPr/>
          <p:nvPr/>
        </p:nvSpPr>
        <p:spPr>
          <a:xfrm>
            <a:off x="5454381" y="2223999"/>
            <a:ext cx="582093" cy="538352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316C0481-430F-4042-955E-B8F655C89066}"/>
              </a:ext>
            </a:extLst>
          </p:cNvPr>
          <p:cNvSpPr/>
          <p:nvPr/>
        </p:nvSpPr>
        <p:spPr>
          <a:xfrm>
            <a:off x="6216083" y="2218622"/>
            <a:ext cx="582093" cy="538352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4672F86-4BD2-F942-A321-A1DA6739ED4A}"/>
              </a:ext>
            </a:extLst>
          </p:cNvPr>
          <p:cNvSpPr txBox="1"/>
          <p:nvPr/>
        </p:nvSpPr>
        <p:spPr>
          <a:xfrm>
            <a:off x="395288" y="1509714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Hausfarben erster Ordnung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DF95C85-7200-4C4E-B3B7-89304E5BD2CA}"/>
              </a:ext>
            </a:extLst>
          </p:cNvPr>
          <p:cNvSpPr txBox="1"/>
          <p:nvPr/>
        </p:nvSpPr>
        <p:spPr>
          <a:xfrm>
            <a:off x="395288" y="2946592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Fakultätsfarben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698F61D-3059-5D48-8EF7-15A050837FE4}"/>
              </a:ext>
            </a:extLst>
          </p:cNvPr>
          <p:cNvSpPr txBox="1"/>
          <p:nvPr/>
        </p:nvSpPr>
        <p:spPr>
          <a:xfrm>
            <a:off x="395288" y="31294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56A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Mathematik und Wirtschaftswissenschaften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61FA32A5-F2E6-D44C-80CE-92D8BCBB1B8B}"/>
              </a:ext>
            </a:extLst>
          </p:cNvPr>
          <p:cNvSpPr txBox="1"/>
          <p:nvPr/>
        </p:nvSpPr>
        <p:spPr>
          <a:xfrm>
            <a:off x="395288" y="405938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DF6D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Naturwissenschaften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50B0FF96-193E-4F4A-A986-23611FDB8CC1}"/>
              </a:ext>
            </a:extLst>
          </p:cNvPr>
          <p:cNvSpPr txBox="1"/>
          <p:nvPr/>
        </p:nvSpPr>
        <p:spPr>
          <a:xfrm>
            <a:off x="395288" y="4834260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265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Medizin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89A4C696-2DF5-E843-853D-C7B992130248}"/>
              </a:ext>
            </a:extLst>
          </p:cNvPr>
          <p:cNvSpPr txBox="1"/>
          <p:nvPr/>
        </p:nvSpPr>
        <p:spPr>
          <a:xfrm>
            <a:off x="395288" y="5330773"/>
            <a:ext cx="23247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rgbClr val="A326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Ingenieurwissenschaften, Informatik und Psychologie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3E13082B-5598-9547-8CA7-D00169A5780E}"/>
              </a:ext>
            </a:extLst>
          </p:cNvPr>
          <p:cNvSpPr txBox="1"/>
          <p:nvPr/>
        </p:nvSpPr>
        <p:spPr>
          <a:xfrm>
            <a:off x="395288" y="5856755"/>
            <a:ext cx="2324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Schmuckfarbe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7D183EBE-025A-B146-960C-12FEC8D110BD}"/>
              </a:ext>
            </a:extLst>
          </p:cNvPr>
          <p:cNvSpPr/>
          <p:nvPr/>
        </p:nvSpPr>
        <p:spPr>
          <a:xfrm>
            <a:off x="3876362" y="5867211"/>
            <a:ext cx="582093" cy="538352"/>
          </a:xfrm>
          <a:prstGeom prst="rect">
            <a:avLst/>
          </a:prstGeom>
          <a:solidFill>
            <a:srgbClr val="BAB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C2BED9A-8B70-8D49-853A-91A46EFEDDAC}"/>
              </a:ext>
            </a:extLst>
          </p:cNvPr>
          <p:cNvSpPr/>
          <p:nvPr/>
        </p:nvSpPr>
        <p:spPr>
          <a:xfrm>
            <a:off x="4659675" y="5867211"/>
            <a:ext cx="582093" cy="538352"/>
          </a:xfrm>
          <a:prstGeom prst="rect">
            <a:avLst/>
          </a:prstGeom>
          <a:solidFill>
            <a:srgbClr val="CB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4946408-B071-1349-92CC-D337542EC1C4}"/>
              </a:ext>
            </a:extLst>
          </p:cNvPr>
          <p:cNvSpPr/>
          <p:nvPr/>
        </p:nvSpPr>
        <p:spPr>
          <a:xfrm>
            <a:off x="5450518" y="5867211"/>
            <a:ext cx="582093" cy="538352"/>
          </a:xfrm>
          <a:prstGeom prst="rect">
            <a:avLst/>
          </a:prstGeom>
          <a:solidFill>
            <a:srgbClr val="DD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BFBFE93-A5AB-DB45-AE12-6F12B784C9A9}"/>
              </a:ext>
            </a:extLst>
          </p:cNvPr>
          <p:cNvSpPr/>
          <p:nvPr/>
        </p:nvSpPr>
        <p:spPr>
          <a:xfrm>
            <a:off x="6218765" y="5867211"/>
            <a:ext cx="582093" cy="538352"/>
          </a:xfrm>
          <a:prstGeom prst="rect">
            <a:avLst/>
          </a:prstGeom>
          <a:solidFill>
            <a:srgbClr val="EEE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B0A88D91-8BE7-F74D-A22A-48BABAD992E0}"/>
              </a:ext>
            </a:extLst>
          </p:cNvPr>
          <p:cNvSpPr txBox="1"/>
          <p:nvPr/>
        </p:nvSpPr>
        <p:spPr>
          <a:xfrm>
            <a:off x="3060441" y="623818"/>
            <a:ext cx="5400753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67" dirty="0" err="1">
                <a:latin typeface="Arial" panose="020B0604020202020204" pitchFamily="34" charset="0"/>
                <a:cs typeface="Arial" panose="020B0604020202020204" pitchFamily="34" charset="0"/>
              </a:rPr>
              <a:t>Beispiellayout_blanko</a:t>
            </a:r>
            <a:endParaRPr lang="de-DE" sz="14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67" dirty="0">
                <a:latin typeface="Arial" panose="020B0604020202020204" pitchFamily="34" charset="0"/>
                <a:cs typeface="Arial" panose="020B0604020202020204" pitchFamily="34" charset="0"/>
              </a:rPr>
              <a:t>und Hausfarben</a:t>
            </a:r>
          </a:p>
        </p:txBody>
      </p:sp>
    </p:spTree>
    <p:extLst>
      <p:ext uri="{BB962C8B-B14F-4D97-AF65-F5344CB8AC3E}">
        <p14:creationId xmlns:p14="http://schemas.microsoft.com/office/powerpoint/2010/main" val="2946719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809640" y="611640"/>
            <a:ext cx="7800480" cy="657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ts val="2401"/>
              </a:lnSpc>
            </a:pP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809640" y="1572840"/>
            <a:ext cx="7237080" cy="473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Einführung</a:t>
            </a:r>
            <a:endParaRPr lang="de-DE" sz="214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Theoretische Grundlagen</a:t>
            </a:r>
            <a:endParaRPr lang="de-DE" sz="214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pc="-1" dirty="0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</a:p>
          <a:p>
            <a:pPr marL="457200" indent="-45684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de-DE" sz="214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Diskussion /</a:t>
            </a:r>
            <a:r>
              <a:rPr lang="de-DE" sz="2140" b="1" spc="-1" dirty="0">
                <a:solidFill>
                  <a:srgbClr val="000000"/>
                </a:solidFill>
                <a:latin typeface="Arial"/>
                <a:ea typeface="ＭＳ Ｐゴシック"/>
              </a:rPr>
              <a:t> Fazit</a:t>
            </a:r>
            <a:endParaRPr lang="de-AT" sz="2140" b="1" strike="noStrike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de-DE" sz="214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809640" y="1616531"/>
            <a:ext cx="7237080" cy="500743"/>
          </a:xfrm>
          <a:prstGeom prst="roundRect">
            <a:avLst>
              <a:gd name="adj" fmla="val 16667"/>
            </a:avLst>
          </a:prstGeom>
          <a:noFill/>
          <a:ln w="63360">
            <a:solidFill>
              <a:srgbClr val="56AA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70C311-A3BB-44F2-A262-FC7A4891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658EEA-C623-4E96-A46A-C09C5CE58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380" y="404285"/>
            <a:ext cx="6697508" cy="814916"/>
          </a:xfrm>
        </p:spPr>
        <p:txBody>
          <a:bodyPr>
            <a:normAutofit/>
          </a:bodyPr>
          <a:lstStyle/>
          <a:p>
            <a:r>
              <a:rPr lang="de-DE" sz="2100" b="1" strike="noStrike" spc="-1" dirty="0">
                <a:latin typeface="Arial"/>
                <a:ea typeface="ＭＳ Ｐゴシック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E6E183-27F0-48E6-AC33-414A63442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380" y="374788"/>
            <a:ext cx="6683220" cy="814916"/>
          </a:xfrm>
        </p:spPr>
        <p:txBody>
          <a:bodyPr>
            <a:normAutofit/>
          </a:bodyPr>
          <a:lstStyle/>
          <a:p>
            <a:r>
              <a:rPr lang="de-DE" sz="2100" dirty="0"/>
              <a:t>1. Einführung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D0A88D-F675-4818-AD95-F64BCB1485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7424" y="1231331"/>
            <a:ext cx="4104044" cy="4895849"/>
          </a:xfrm>
        </p:spPr>
        <p:txBody>
          <a:bodyPr/>
          <a:lstStyle/>
          <a:p>
            <a:r>
              <a:rPr lang="de-DE" b="1" dirty="0"/>
              <a:t>Ausgangslage</a:t>
            </a:r>
            <a:r>
              <a:rPr lang="de-DE" dirty="0"/>
              <a:t>: Datensatz mit Informationen bezüglich 23 Attribute und der Zielvariable „Kreditwürdigkeit“ von über 90.000 Kunden</a:t>
            </a:r>
          </a:p>
          <a:p>
            <a:r>
              <a:rPr lang="de-DE" b="1" dirty="0"/>
              <a:t>Ziel</a:t>
            </a:r>
            <a:r>
              <a:rPr lang="de-DE" dirty="0"/>
              <a:t>: Datenaufbereitung, Training eines AI-Modells (Klassifikationsalgorithmus) und Anwendung eines XAI-Modells</a:t>
            </a:r>
          </a:p>
          <a:p>
            <a:r>
              <a:rPr lang="de-DE" b="1" dirty="0"/>
              <a:t>Unser Ansatz: </a:t>
            </a:r>
            <a:r>
              <a:rPr lang="de-DE" dirty="0"/>
              <a:t>Datenaufbereitung,</a:t>
            </a:r>
            <a:r>
              <a:rPr lang="de-DE" b="1" dirty="0"/>
              <a:t> </a:t>
            </a:r>
            <a:r>
              <a:rPr lang="de-DE" dirty="0"/>
              <a:t>Random Forest (AI) und kontrafaktische Erklärungen (XAI) </a:t>
            </a:r>
            <a:r>
              <a:rPr lang="de-DE" b="1" dirty="0"/>
              <a:t>für den Kunden</a:t>
            </a:r>
          </a:p>
        </p:txBody>
      </p:sp>
      <p:pic>
        <p:nvPicPr>
          <p:cNvPr id="3" name="Bildplatzhalter 2" descr="Ein Bild, das Text, Design enthält.&#10;&#10;Automatisch generierte Beschreibung">
            <a:extLst>
              <a:ext uri="{FF2B5EF4-FFF2-40B4-BE49-F238E27FC236}">
                <a16:creationId xmlns:a16="http://schemas.microsoft.com/office/drawing/2014/main" id="{DCD09816-2643-2845-9EFD-D540630B792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9891" r="9891"/>
          <a:stretch>
            <a:fillRect/>
          </a:stretch>
        </p:blipFill>
        <p:spPr>
          <a:xfrm>
            <a:off x="613129" y="1064025"/>
            <a:ext cx="1112586" cy="1327355"/>
          </a:xfrm>
        </p:spPr>
      </p:pic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5880E45-2F45-4185-99EC-870241948C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814788" y="3797242"/>
            <a:ext cx="218680" cy="2647120"/>
          </a:xfrm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Text, Grafikdesign, Grafiken, Design enthält.&#10;&#10;Automatisch generierte Beschreibung">
            <a:extLst>
              <a:ext uri="{FF2B5EF4-FFF2-40B4-BE49-F238E27FC236}">
                <a16:creationId xmlns:a16="http://schemas.microsoft.com/office/drawing/2014/main" id="{FD5A47A7-31CA-B8DE-60FB-6D714951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48" y="1192003"/>
            <a:ext cx="1606633" cy="1415846"/>
          </a:xfrm>
          <a:prstGeom prst="rect">
            <a:avLst/>
          </a:prstGeom>
        </p:spPr>
      </p:pic>
      <p:pic>
        <p:nvPicPr>
          <p:cNvPr id="11" name="Grafik 10" descr="Ein Bild, das Diagramm, Grafiken, Farbigkeit, Grafikdesign enthält.&#10;&#10;Automatisch generierte Beschreibung">
            <a:extLst>
              <a:ext uri="{FF2B5EF4-FFF2-40B4-BE49-F238E27FC236}">
                <a16:creationId xmlns:a16="http://schemas.microsoft.com/office/drawing/2014/main" id="{44A67F10-EC13-0721-C4A8-1DE515A0B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20" y="2951303"/>
            <a:ext cx="1726641" cy="132735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2CB7CD8-C021-F932-928B-0A724340EB15}"/>
              </a:ext>
            </a:extLst>
          </p:cNvPr>
          <p:cNvCxnSpPr>
            <a:cxnSpLocks/>
          </p:cNvCxnSpPr>
          <p:nvPr/>
        </p:nvCxnSpPr>
        <p:spPr>
          <a:xfrm>
            <a:off x="1476449" y="2281084"/>
            <a:ext cx="0" cy="47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1E7D8109-36D2-2DB9-C67D-BD49F31630F6}"/>
              </a:ext>
            </a:extLst>
          </p:cNvPr>
          <p:cNvSpPr/>
          <p:nvPr/>
        </p:nvSpPr>
        <p:spPr>
          <a:xfrm>
            <a:off x="403380" y="4681782"/>
            <a:ext cx="3444044" cy="1934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3E3537-835D-BD47-76C7-F9E3489639BC}"/>
              </a:ext>
            </a:extLst>
          </p:cNvPr>
          <p:cNvSpPr txBox="1"/>
          <p:nvPr/>
        </p:nvSpPr>
        <p:spPr>
          <a:xfrm>
            <a:off x="815179" y="3203083"/>
            <a:ext cx="15163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gency FB" panose="020B0503020202020204" pitchFamily="34" charset="0"/>
              </a:rPr>
              <a:t>Datenaufbereitung IBA Seminar</a:t>
            </a:r>
          </a:p>
        </p:txBody>
      </p:sp>
      <p:pic>
        <p:nvPicPr>
          <p:cNvPr id="16" name="Grafik 1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B7F01C3-1E68-6AF7-C268-50C6D36FA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459" y="5737506"/>
            <a:ext cx="836331" cy="81542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8C962BB-ADED-AF4A-FBDF-FFD0B083DC0D}"/>
              </a:ext>
            </a:extLst>
          </p:cNvPr>
          <p:cNvSpPr txBox="1"/>
          <p:nvPr/>
        </p:nvSpPr>
        <p:spPr>
          <a:xfrm>
            <a:off x="1854606" y="5845043"/>
            <a:ext cx="10820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Alter: 24</a:t>
            </a:r>
          </a:p>
          <a:p>
            <a:r>
              <a:rPr lang="de-DE" sz="800" dirty="0"/>
              <a:t>Einkommen: 2000€</a:t>
            </a:r>
          </a:p>
          <a:p>
            <a:r>
              <a:rPr lang="de-DE" sz="800" dirty="0"/>
              <a:t>Schulden: 450€</a:t>
            </a:r>
          </a:p>
          <a:p>
            <a:r>
              <a:rPr lang="de-DE" sz="800" dirty="0"/>
              <a:t>…</a:t>
            </a:r>
          </a:p>
          <a:p>
            <a:r>
              <a:rPr lang="de-DE" sz="800" dirty="0"/>
              <a:t>...</a:t>
            </a:r>
          </a:p>
        </p:txBody>
      </p:sp>
      <p:pic>
        <p:nvPicPr>
          <p:cNvPr id="19" name="Grafik 18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701751DF-5B15-242B-F942-FFB532FF6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07" y="5519131"/>
            <a:ext cx="633317" cy="110744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B466DA1C-5BC9-D9C1-0F49-C89E9619BCEB}"/>
              </a:ext>
            </a:extLst>
          </p:cNvPr>
          <p:cNvSpPr txBox="1"/>
          <p:nvPr/>
        </p:nvSpPr>
        <p:spPr>
          <a:xfrm>
            <a:off x="2933034" y="6208831"/>
            <a:ext cx="1507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C5205F7-B4CD-8D5A-6073-211FE089BF0E}"/>
              </a:ext>
            </a:extLst>
          </p:cNvPr>
          <p:cNvSpPr txBox="1"/>
          <p:nvPr/>
        </p:nvSpPr>
        <p:spPr>
          <a:xfrm>
            <a:off x="663858" y="5839789"/>
            <a:ext cx="2168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Random</a:t>
            </a:r>
          </a:p>
          <a:p>
            <a:r>
              <a:rPr lang="de-DE" sz="700" b="1" dirty="0"/>
              <a:t> Forest</a:t>
            </a:r>
          </a:p>
        </p:txBody>
      </p:sp>
      <p:pic>
        <p:nvPicPr>
          <p:cNvPr id="23" name="Grafik 22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806E6DE7-71B4-1C7A-A291-D9A283106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57" y="4806232"/>
            <a:ext cx="1114382" cy="99946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EC466A83-ADBB-AF88-500A-CF0B49D9ECC8}"/>
              </a:ext>
            </a:extLst>
          </p:cNvPr>
          <p:cNvSpPr txBox="1"/>
          <p:nvPr/>
        </p:nvSpPr>
        <p:spPr>
          <a:xfrm>
            <a:off x="914092" y="4903674"/>
            <a:ext cx="2168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Prognose</a:t>
            </a:r>
            <a:r>
              <a:rPr lang="de-DE" sz="1000" dirty="0"/>
              <a:t>: </a:t>
            </a:r>
          </a:p>
          <a:p>
            <a:r>
              <a:rPr lang="de-DE" sz="1500" b="1" dirty="0">
                <a:solidFill>
                  <a:srgbClr val="FF0000"/>
                </a:solidFill>
              </a:rPr>
              <a:t>Poor</a:t>
            </a:r>
          </a:p>
        </p:txBody>
      </p:sp>
      <p:pic>
        <p:nvPicPr>
          <p:cNvPr id="25" name="Grafik 24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6BC727FB-B23D-9782-1D0B-97AF4E52F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24961" y="4829326"/>
            <a:ext cx="1114382" cy="999461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D21E6245-2FC9-538D-5040-502202B783F8}"/>
              </a:ext>
            </a:extLst>
          </p:cNvPr>
          <p:cNvSpPr txBox="1"/>
          <p:nvPr/>
        </p:nvSpPr>
        <p:spPr>
          <a:xfrm>
            <a:off x="2195837" y="4993846"/>
            <a:ext cx="1184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/>
              <a:t>WARUM?!?!</a:t>
            </a:r>
          </a:p>
          <a:p>
            <a:r>
              <a:rPr lang="de-DE" sz="1000" b="1" dirty="0"/>
              <a:t>!!!11ELF!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9FABF08-0330-0F39-29AF-2B4DF4BA1891}"/>
              </a:ext>
            </a:extLst>
          </p:cNvPr>
          <p:cNvCxnSpPr>
            <a:cxnSpLocks/>
          </p:cNvCxnSpPr>
          <p:nvPr/>
        </p:nvCxnSpPr>
        <p:spPr>
          <a:xfrm>
            <a:off x="1476449" y="4278658"/>
            <a:ext cx="0" cy="32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7723F123-D09A-88C7-065F-1EF43B376A1F}"/>
              </a:ext>
            </a:extLst>
          </p:cNvPr>
          <p:cNvSpPr/>
          <p:nvPr/>
        </p:nvSpPr>
        <p:spPr>
          <a:xfrm>
            <a:off x="4762663" y="4688481"/>
            <a:ext cx="3444044" cy="1934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 descr="Ein Bild, das Cartoon, Entwurf, Schwarzweiß enthält.&#10;&#10;Automatisch generierte Beschreibung">
            <a:extLst>
              <a:ext uri="{FF2B5EF4-FFF2-40B4-BE49-F238E27FC236}">
                <a16:creationId xmlns:a16="http://schemas.microsoft.com/office/drawing/2014/main" id="{0615C895-F4F3-85C7-12BE-18F59E19F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965" y="5947621"/>
            <a:ext cx="359608" cy="628823"/>
          </a:xfrm>
          <a:prstGeom prst="rect">
            <a:avLst/>
          </a:prstGeom>
        </p:spPr>
      </p:pic>
      <p:pic>
        <p:nvPicPr>
          <p:cNvPr id="34" name="Grafik 33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2E20C39-B234-01E8-15B3-C294DFB8C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7667" y="5103353"/>
            <a:ext cx="1137749" cy="1158679"/>
          </a:xfrm>
          <a:prstGeom prst="rect">
            <a:avLst/>
          </a:prstGeom>
        </p:spPr>
      </p:pic>
      <p:pic>
        <p:nvPicPr>
          <p:cNvPr id="40" name="Grafik 3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3B6574D-D738-35B5-3E8E-25ABD64B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556" y="5753762"/>
            <a:ext cx="836331" cy="815423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861903F-BCB6-228C-86B6-2B512B30469D}"/>
              </a:ext>
            </a:extLst>
          </p:cNvPr>
          <p:cNvSpPr txBox="1"/>
          <p:nvPr/>
        </p:nvSpPr>
        <p:spPr>
          <a:xfrm>
            <a:off x="7378131" y="6225087"/>
            <a:ext cx="1507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Kunde X</a:t>
            </a:r>
          </a:p>
        </p:txBody>
      </p:sp>
      <p:pic>
        <p:nvPicPr>
          <p:cNvPr id="42" name="Grafik 41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28BB0516-59BE-013B-6F75-8FE8D9500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570058" y="4845582"/>
            <a:ext cx="1114382" cy="999461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C1AA1B04-C5E2-2A19-1C54-878FE5D2E28D}"/>
              </a:ext>
            </a:extLst>
          </p:cNvPr>
          <p:cNvSpPr txBox="1"/>
          <p:nvPr/>
        </p:nvSpPr>
        <p:spPr>
          <a:xfrm>
            <a:off x="6592240" y="4855626"/>
            <a:ext cx="1184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/>
              <a:t>Danke, dann werde ich daran arbeiten! XAI </a:t>
            </a:r>
            <a:r>
              <a:rPr lang="de-DE" sz="1000" b="1" dirty="0" err="1"/>
              <a:t>Beschte</a:t>
            </a:r>
            <a:endParaRPr lang="de-DE" sz="1000" b="1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53F6992-44A5-28AE-A544-E89CD6282E35}"/>
              </a:ext>
            </a:extLst>
          </p:cNvPr>
          <p:cNvSpPr txBox="1"/>
          <p:nvPr/>
        </p:nvSpPr>
        <p:spPr>
          <a:xfrm>
            <a:off x="5188355" y="5477062"/>
            <a:ext cx="1114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   XAI</a:t>
            </a:r>
          </a:p>
          <a:p>
            <a:r>
              <a:rPr lang="de-DE" sz="800" b="1" dirty="0"/>
              <a:t>(CARE)</a:t>
            </a:r>
          </a:p>
        </p:txBody>
      </p:sp>
      <p:pic>
        <p:nvPicPr>
          <p:cNvPr id="45" name="Grafik 44" descr="Ein Bild, das weiß, Schwarzweiß, Design enthält.&#10;&#10;Automatisch generierte Beschreibung">
            <a:extLst>
              <a:ext uri="{FF2B5EF4-FFF2-40B4-BE49-F238E27FC236}">
                <a16:creationId xmlns:a16="http://schemas.microsoft.com/office/drawing/2014/main" id="{C0FAF78B-4E0F-6F62-AA99-4BFB4638B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643370" y="5626145"/>
            <a:ext cx="1114382" cy="999461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87B143F3-DE52-C21B-9323-981622565431}"/>
              </a:ext>
            </a:extLst>
          </p:cNvPr>
          <p:cNvSpPr txBox="1"/>
          <p:nvPr/>
        </p:nvSpPr>
        <p:spPr>
          <a:xfrm>
            <a:off x="6781119" y="6062670"/>
            <a:ext cx="626651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de-DE" sz="500" dirty="0"/>
              <a:t>Alter: 24</a:t>
            </a:r>
          </a:p>
          <a:p>
            <a:r>
              <a:rPr lang="de-DE" sz="500" dirty="0"/>
              <a:t>Einkommen: 2000€</a:t>
            </a:r>
          </a:p>
          <a:p>
            <a:r>
              <a:rPr lang="de-DE" sz="500" dirty="0"/>
              <a:t>Schulden: 450€</a:t>
            </a:r>
          </a:p>
          <a:p>
            <a:r>
              <a:rPr lang="de-DE" sz="500" dirty="0"/>
              <a:t>…</a:t>
            </a:r>
          </a:p>
          <a:p>
            <a:r>
              <a:rPr lang="de-DE" sz="500" dirty="0"/>
              <a:t>...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6296A80-2BD4-9D92-A033-008BC81CD43C}"/>
              </a:ext>
            </a:extLst>
          </p:cNvPr>
          <p:cNvSpPr txBox="1"/>
          <p:nvPr/>
        </p:nvSpPr>
        <p:spPr>
          <a:xfrm>
            <a:off x="5633344" y="5944408"/>
            <a:ext cx="18112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Wenn Gehalt 2300€</a:t>
            </a:r>
          </a:p>
          <a:p>
            <a:r>
              <a:rPr lang="de-DE" sz="800" dirty="0"/>
              <a:t> und Schulden 300€</a:t>
            </a:r>
          </a:p>
          <a:p>
            <a:r>
              <a:rPr lang="de-DE" sz="800" dirty="0"/>
              <a:t> dann Prognose:</a:t>
            </a:r>
          </a:p>
          <a:p>
            <a:r>
              <a:rPr lang="de-DE" sz="800" dirty="0"/>
              <a:t> </a:t>
            </a:r>
            <a:r>
              <a:rPr lang="de-DE" sz="1000" b="1" dirty="0" err="1">
                <a:solidFill>
                  <a:srgbClr val="77BA49"/>
                </a:solidFill>
              </a:rPr>
              <a:t>Good</a:t>
            </a:r>
            <a:endParaRPr lang="de-DE" sz="1000" b="1" dirty="0">
              <a:solidFill>
                <a:srgbClr val="77BA49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9D93EB4-F0CE-7DF8-FF20-E872017D9F2C}"/>
              </a:ext>
            </a:extLst>
          </p:cNvPr>
          <p:cNvSpPr txBox="1"/>
          <p:nvPr/>
        </p:nvSpPr>
        <p:spPr>
          <a:xfrm flipH="1">
            <a:off x="425310" y="4701960"/>
            <a:ext cx="48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AI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17D35E21-875B-4471-4AB5-E52D6916E974}"/>
              </a:ext>
            </a:extLst>
          </p:cNvPr>
          <p:cNvSpPr txBox="1"/>
          <p:nvPr/>
        </p:nvSpPr>
        <p:spPr>
          <a:xfrm flipH="1">
            <a:off x="4802347" y="4703070"/>
            <a:ext cx="63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XAI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FF1FF23-D7F3-771C-3D00-ECBB26C4F999}"/>
              </a:ext>
            </a:extLst>
          </p:cNvPr>
          <p:cNvSpPr txBox="1"/>
          <p:nvPr/>
        </p:nvSpPr>
        <p:spPr>
          <a:xfrm flipH="1">
            <a:off x="597186" y="2888123"/>
            <a:ext cx="183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Aufbereitung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735F45E-2E52-DB07-5126-C0A9325EAE2F}"/>
              </a:ext>
            </a:extLst>
          </p:cNvPr>
          <p:cNvSpPr txBox="1"/>
          <p:nvPr/>
        </p:nvSpPr>
        <p:spPr>
          <a:xfrm flipH="1">
            <a:off x="1502356" y="846423"/>
            <a:ext cx="187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Datensatz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D31CF6D2-ABAB-26B2-1CC7-B4B519AE4472}"/>
              </a:ext>
            </a:extLst>
          </p:cNvPr>
          <p:cNvCxnSpPr>
            <a:cxnSpLocks/>
          </p:cNvCxnSpPr>
          <p:nvPr/>
        </p:nvCxnSpPr>
        <p:spPr>
          <a:xfrm>
            <a:off x="3847426" y="5519130"/>
            <a:ext cx="8633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43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F619C-D537-1041-BB10-4E02604C7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 Platzhalter Blindtext</a:t>
            </a:r>
            <a:br>
              <a:rPr lang="de-DE" sz="2100" dirty="0"/>
            </a:br>
            <a:r>
              <a:rPr lang="de-DE" sz="2100" dirty="0"/>
              <a:t>Inhalt_2_2-spaltig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76D22-4C09-5848-8DD3-866878A42E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sitatate</a:t>
            </a:r>
            <a:r>
              <a:rPr lang="de-DE" dirty="0"/>
              <a:t> la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chitibusam</a:t>
            </a:r>
            <a:r>
              <a:rPr lang="de-DE" dirty="0"/>
              <a:t> </a:t>
            </a:r>
            <a:r>
              <a:rPr lang="de-DE" dirty="0" err="1"/>
              <a:t>res</a:t>
            </a:r>
            <a:r>
              <a:rPr lang="de-DE" dirty="0"/>
              <a:t>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ndesern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</a:pP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peris</a:t>
            </a:r>
            <a:r>
              <a:rPr lang="de-DE" dirty="0"/>
              <a:t> </a:t>
            </a:r>
            <a:r>
              <a:rPr lang="de-DE" dirty="0" err="1"/>
              <a:t>ium</a:t>
            </a:r>
            <a:r>
              <a:rPr lang="de-DE" dirty="0"/>
              <a:t> </a:t>
            </a:r>
            <a:r>
              <a:rPr lang="de-DE" dirty="0" err="1"/>
              <a:t>quatem</a:t>
            </a:r>
            <a:r>
              <a:rPr lang="de-DE" dirty="0"/>
              <a:t> </a:t>
            </a:r>
            <a:r>
              <a:rPr lang="de-DE" dirty="0" err="1"/>
              <a:t>quasped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aliquamusam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omnimin</a:t>
            </a:r>
            <a:r>
              <a:rPr lang="de-DE" dirty="0"/>
              <a:t> </a:t>
            </a:r>
            <a:r>
              <a:rPr lang="de-DE" dirty="0" err="1"/>
              <a:t>corem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inverrum</a:t>
            </a:r>
            <a:r>
              <a:rPr lang="de-DE" dirty="0"/>
              <a:t> </a:t>
            </a:r>
            <a:r>
              <a:rPr lang="de-DE" dirty="0" err="1"/>
              <a:t>reratus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evelibust</a:t>
            </a:r>
            <a:r>
              <a:rPr lang="de-DE" dirty="0"/>
              <a:t>, </a:t>
            </a:r>
            <a:r>
              <a:rPr lang="de-DE" dirty="0" err="1"/>
              <a:t>te</a:t>
            </a:r>
            <a:r>
              <a:rPr lang="de-DE" dirty="0"/>
              <a:t> et quo</a:t>
            </a:r>
          </a:p>
          <a:p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95D62EFD-AA79-CF4B-94C9-0844790D32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76450216-4C32-6641-B968-7C870EDC602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DF3297C-8314-F04E-8353-6AE780F4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21A93A-5765-484F-875E-4DEAAB5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12EBFB-6FD3-2A44-817A-80F3F9E0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53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C907DF7-650D-9844-837E-67905D2F0E67}"/>
              </a:ext>
            </a:extLst>
          </p:cNvPr>
          <p:cNvSpPr/>
          <p:nvPr/>
        </p:nvSpPr>
        <p:spPr>
          <a:xfrm>
            <a:off x="3240088" y="1509712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0C569A-96FF-A148-A67B-E44E80138F04}"/>
              </a:ext>
            </a:extLst>
          </p:cNvPr>
          <p:cNvSpPr/>
          <p:nvPr/>
        </p:nvSpPr>
        <p:spPr>
          <a:xfrm>
            <a:off x="395287" y="1509185"/>
            <a:ext cx="2679509" cy="2832879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AEAA87-8FC9-C44C-B409-6CEC99B2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b="0" dirty="0"/>
              <a:t>Inhalt_3_3-spaltig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1AB0E8-A3E3-F242-A2D4-F3569D0621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926" y="1616764"/>
            <a:ext cx="2514246" cy="2621752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/>
              <a:t>Zeilenabstand 1,3.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Oditat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Adesern</a:t>
            </a:r>
            <a:r>
              <a:rPr lang="de-DE" b="1" dirty="0"/>
              <a:t> </a:t>
            </a:r>
            <a:r>
              <a:rPr lang="de-DE" b="1" dirty="0" err="1"/>
              <a:t>atiasperio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quia</a:t>
            </a:r>
            <a:r>
              <a:rPr lang="de-DE" b="1" dirty="0"/>
              <a:t> si </a:t>
            </a:r>
            <a:r>
              <a:rPr lang="de-DE" b="1" dirty="0" err="1"/>
              <a:t>con</a:t>
            </a:r>
            <a:r>
              <a:rPr lang="de-DE" b="1" dirty="0"/>
              <a:t> </a:t>
            </a:r>
            <a:r>
              <a:rPr lang="de-DE" b="1" dirty="0" err="1"/>
              <a:t>corios</a:t>
            </a:r>
            <a:r>
              <a:rPr lang="de-DE" b="1" dirty="0"/>
              <a:t> </a:t>
            </a:r>
            <a:r>
              <a:rPr lang="de-DE" b="1" dirty="0" err="1"/>
              <a:t>dolumi</a:t>
            </a:r>
            <a:r>
              <a:rPr lang="de-DE" b="1" dirty="0"/>
              <a:t> </a:t>
            </a:r>
            <a:r>
              <a:rPr lang="de-DE" b="1" dirty="0" err="1"/>
              <a:t>consequi</a:t>
            </a:r>
            <a:r>
              <a:rPr lang="de-DE" b="1" dirty="0"/>
              <a:t> </a:t>
            </a:r>
            <a:r>
              <a:rPr lang="de-DE" b="1" dirty="0" err="1"/>
              <a:t>dolore</a:t>
            </a:r>
            <a:r>
              <a:rPr lang="de-DE" b="1" dirty="0"/>
              <a:t> </a:t>
            </a:r>
            <a:r>
              <a:rPr lang="de-DE" b="1" dirty="0" err="1"/>
              <a:t>peris</a:t>
            </a:r>
            <a:r>
              <a:rPr lang="de-DE" b="1" dirty="0"/>
              <a:t> </a:t>
            </a:r>
            <a:r>
              <a:rPr lang="de-DE" b="1" dirty="0" err="1"/>
              <a:t>ium</a:t>
            </a:r>
            <a:r>
              <a:rPr lang="de-DE" b="1" dirty="0"/>
              <a:t> </a:t>
            </a:r>
            <a:r>
              <a:rPr lang="de-DE" b="1" dirty="0" err="1"/>
              <a:t>quatem</a:t>
            </a:r>
            <a:r>
              <a:rPr lang="de-DE" b="1" dirty="0"/>
              <a:t> </a:t>
            </a:r>
            <a:r>
              <a:rPr lang="de-DE" b="1" dirty="0" err="1"/>
              <a:t>quasped</a:t>
            </a:r>
            <a:r>
              <a:rPr lang="de-DE" b="1" dirty="0"/>
              <a:t> </a:t>
            </a:r>
            <a:r>
              <a:rPr lang="de-DE" b="1" dirty="0" err="1"/>
              <a:t>qui</a:t>
            </a:r>
            <a:endParaRPr lang="de-DE" b="1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8671F6-9EA5-0544-90B5-21F277AFA6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DB0C6C2-0356-E84D-AB74-05F03E0E823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54621" y="1509184"/>
            <a:ext cx="2448316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</a:t>
            </a:r>
            <a:endParaRPr lang="de-D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7D2D6BDA-1CBE-854E-B81C-AF40FB05662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EFF19D9-86C7-094B-B750-0D6BE64A3C9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39285" y="1509184"/>
            <a:ext cx="2418420" cy="2578307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b="1" dirty="0" err="1"/>
              <a:t>Ditat</a:t>
            </a:r>
            <a:r>
              <a:rPr lang="de-DE" b="1" dirty="0"/>
              <a:t> </a:t>
            </a:r>
            <a:r>
              <a:rPr lang="de-DE" b="1" dirty="0" err="1"/>
              <a:t>officie</a:t>
            </a:r>
            <a:r>
              <a:rPr lang="de-DE" b="1" dirty="0"/>
              <a:t> </a:t>
            </a:r>
            <a:r>
              <a:rPr lang="de-DE" b="1" dirty="0" err="1"/>
              <a:t>Indesern</a:t>
            </a:r>
            <a:r>
              <a:rPr lang="de-DE" b="1" dirty="0"/>
              <a:t> </a:t>
            </a:r>
            <a:r>
              <a:rPr lang="de-DE" b="1" dirty="0" err="1"/>
              <a:t>omnes</a:t>
            </a:r>
            <a:r>
              <a:rPr lang="de-DE" b="1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de-DE" b="1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Otiasperio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Dorios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Folore</a:t>
            </a:r>
            <a:r>
              <a:rPr lang="de-DE" dirty="0"/>
              <a:t> </a:t>
            </a:r>
            <a:r>
              <a:rPr lang="de-DE" dirty="0" err="1"/>
              <a:t>periskukuk</a:t>
            </a:r>
            <a:endParaRPr lang="de-DE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Aliterensis</a:t>
            </a: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AF852C8A-D415-EC40-85FB-FD3B75820CB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/>
        </p:blipFill>
        <p:spPr/>
      </p:pic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B0E17F24-7484-A14B-8BD7-9A6C109A3FD1}"/>
              </a:ext>
            </a:extLst>
          </p:cNvPr>
          <p:cNvSpPr>
            <a:spLocks noGrp="1"/>
          </p:cNvSpPr>
          <p:nvPr>
            <p:ph type="body" orient="vert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A9020C-A97D-9B45-A193-BA111C22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D7E6F6-0816-AE43-B25D-4FD8865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Text Fußzeile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6BCB6-85E9-1B41-BBBF-1A10E9CF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40ADF2-4FA4-A04E-8013-9D9B0ACF17BC}"/>
              </a:ext>
            </a:extLst>
          </p:cNvPr>
          <p:cNvSpPr/>
          <p:nvPr/>
        </p:nvSpPr>
        <p:spPr>
          <a:xfrm>
            <a:off x="6080370" y="1509713"/>
            <a:ext cx="2668343" cy="901891"/>
          </a:xfrm>
          <a:prstGeom prst="rect">
            <a:avLst/>
          </a:prstGeom>
          <a:solidFill>
            <a:srgbClr val="BB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802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D9A2C-C1BA-9941-A78A-432EDF8E0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Inhalt_4_3-spaltig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B79A3-8CC8-3840-BE46-57A0B48BF8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de-DE" dirty="0"/>
              <a:t>Platzhalter Inhalt</a:t>
            </a:r>
          </a:p>
          <a:p>
            <a:pPr>
              <a:lnSpc>
                <a:spcPct val="130000"/>
              </a:lnSpc>
            </a:pPr>
            <a:r>
              <a:rPr lang="de-DE" dirty="0"/>
              <a:t>Zeilenabstand 1,3.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reratem</a:t>
            </a:r>
            <a:r>
              <a:rPr lang="de-DE" dirty="0"/>
              <a:t> </a:t>
            </a:r>
            <a:r>
              <a:rPr lang="de-DE" dirty="0" err="1"/>
              <a:t>reritib</a:t>
            </a:r>
            <a:r>
              <a:rPr lang="de-DE" dirty="0"/>
              <a:t> </a:t>
            </a:r>
            <a:r>
              <a:rPr lang="de-DE" dirty="0" err="1"/>
              <a:t>usanimi</a:t>
            </a:r>
            <a:r>
              <a:rPr lang="de-DE" dirty="0"/>
              <a:t> </a:t>
            </a:r>
            <a:r>
              <a:rPr lang="de-DE" dirty="0" err="1"/>
              <a:t>nveremp</a:t>
            </a:r>
            <a:r>
              <a:rPr lang="de-DE" dirty="0"/>
              <a:t> </a:t>
            </a:r>
            <a:r>
              <a:rPr lang="de-DE" dirty="0" err="1"/>
              <a:t>oribus</a:t>
            </a:r>
            <a:r>
              <a:rPr lang="de-DE" dirty="0"/>
              <a:t>, </a:t>
            </a:r>
            <a:r>
              <a:rPr lang="de-DE" dirty="0" err="1"/>
              <a:t>sitat</a:t>
            </a:r>
            <a:r>
              <a:rPr lang="de-DE" dirty="0"/>
              <a:t> </a:t>
            </a:r>
            <a:r>
              <a:rPr lang="de-DE" dirty="0" err="1"/>
              <a:t>velupterla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exceper</a:t>
            </a:r>
            <a:r>
              <a:rPr lang="de-DE" dirty="0"/>
              <a:t> </a:t>
            </a:r>
            <a:r>
              <a:rPr lang="de-DE" dirty="0" err="1"/>
              <a:t>chitibus</a:t>
            </a:r>
            <a:r>
              <a:rPr lang="de-DE" dirty="0"/>
              <a:t> resterate am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tatur</a:t>
            </a:r>
            <a:r>
              <a:rPr lang="de-DE" dirty="0"/>
              <a:t>, </a:t>
            </a:r>
            <a:r>
              <a:rPr lang="de-DE" dirty="0" err="1"/>
              <a:t>oditat</a:t>
            </a:r>
            <a:r>
              <a:rPr lang="de-DE" dirty="0"/>
              <a:t> </a:t>
            </a:r>
            <a:r>
              <a:rPr lang="de-DE" dirty="0" err="1"/>
              <a:t>officie</a:t>
            </a:r>
            <a:r>
              <a:rPr lang="de-DE" dirty="0"/>
              <a:t> </a:t>
            </a:r>
            <a:r>
              <a:rPr lang="de-DE" dirty="0" err="1"/>
              <a:t>dese</a:t>
            </a:r>
            <a:r>
              <a:rPr lang="de-DE" dirty="0"/>
              <a:t> </a:t>
            </a:r>
            <a:r>
              <a:rPr lang="de-DE" dirty="0" err="1"/>
              <a:t>atiasperio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a </a:t>
            </a:r>
            <a:r>
              <a:rPr lang="de-DE" dirty="0" err="1"/>
              <a:t>quia</a:t>
            </a:r>
            <a:r>
              <a:rPr lang="de-DE" dirty="0"/>
              <a:t> si </a:t>
            </a:r>
            <a:r>
              <a:rPr lang="de-DE" dirty="0" err="1"/>
              <a:t>con</a:t>
            </a:r>
            <a:r>
              <a:rPr lang="de-DE" dirty="0"/>
              <a:t> </a:t>
            </a:r>
            <a:r>
              <a:rPr lang="de-DE" dirty="0" err="1"/>
              <a:t>corios</a:t>
            </a:r>
            <a:r>
              <a:rPr lang="de-DE" dirty="0"/>
              <a:t> </a:t>
            </a:r>
            <a:r>
              <a:rPr lang="de-DE" dirty="0" err="1"/>
              <a:t>dolum</a:t>
            </a:r>
            <a:r>
              <a:rPr lang="de-DE" dirty="0"/>
              <a:t>,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consequi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86A3839A-51F3-0744-B2B4-984CBD62B8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E247082-5158-9348-9ACA-33E3E08E1A4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02FA910-F2AF-2249-9C8C-0D6159F3563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" b="214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671180B-E686-7C4E-8206-7E31D7E8FF8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" b="180"/>
          <a:stretch/>
        </p:blipFill>
        <p:spPr/>
      </p:pic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53836A0-9EAE-4A42-90EA-38FBA8295370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509184"/>
            <a:ext cx="198518" cy="4895849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6AEB50-AA3F-9F48-A2EA-C314858E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87BE787-B015-C549-BDFC-958121C1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BDD8793-EB57-1D47-9E3D-E17FB6CE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84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634F6-493F-8144-9DBB-0426345AB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Inhalt_5_4-spaltig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F70CE-D426-E446-8197-FA8971CF89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atintaut</a:t>
            </a:r>
            <a:r>
              <a:rPr lang="de-DE" dirty="0"/>
              <a:t> </a:t>
            </a:r>
            <a:r>
              <a:rPr lang="de-DE" dirty="0" err="1"/>
              <a:t>quia</a:t>
            </a:r>
            <a:r>
              <a:rPr lang="de-DE" dirty="0"/>
              <a:t> </a:t>
            </a:r>
            <a:r>
              <a:rPr lang="de-DE" dirty="0" err="1"/>
              <a:t>atureri</a:t>
            </a:r>
            <a:r>
              <a:rPr lang="de-DE" dirty="0"/>
              <a:t> </a:t>
            </a:r>
            <a:r>
              <a:rPr lang="de-DE" dirty="0" err="1"/>
              <a:t>tasitatur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10465052-ACD2-6E4C-B377-E09B25E65C9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A19D679-E776-B847-831A-EDFA20D87DD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>
            <a:fillRect/>
          </a:stretch>
        </p:blipFill>
        <p:spPr/>
      </p:pic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B2ADCC6E-D6B6-5746-90C7-9A92E06211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/>
      </p:pic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E372196-6E42-9E49-95DA-90D556F7F1C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84369BB6-4116-0743-9137-1672D9FFF14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885829" y="1649861"/>
            <a:ext cx="3635173" cy="1887160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>
                <a:solidFill>
                  <a:srgbClr val="26547C"/>
                </a:solidFill>
              </a:rPr>
              <a:t>Ecto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volore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odi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beris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  <a:r>
              <a:rPr lang="de-DE" sz="1500" b="1" dirty="0" err="1">
                <a:solidFill>
                  <a:srgbClr val="26547C"/>
                </a:solidFill>
              </a:rPr>
              <a:t>ditem</a:t>
            </a:r>
            <a:r>
              <a:rPr lang="de-DE" sz="1500" b="1" dirty="0">
                <a:solidFill>
                  <a:srgbClr val="26547C"/>
                </a:solidFill>
              </a:rPr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de-DE" sz="1500" b="1" dirty="0" err="1"/>
              <a:t>asitiume</a:t>
            </a:r>
            <a:r>
              <a:rPr lang="de-DE" sz="1500" b="1" dirty="0"/>
              <a:t> </a:t>
            </a:r>
            <a:r>
              <a:rPr lang="de-DE" sz="1500" b="1" dirty="0" err="1"/>
              <a:t>num</a:t>
            </a:r>
            <a:r>
              <a:rPr lang="de-DE" sz="1500" b="1" dirty="0"/>
              <a:t> </a:t>
            </a:r>
            <a:r>
              <a:rPr lang="de-DE" sz="1500" b="1" dirty="0" err="1"/>
              <a:t>quos</a:t>
            </a:r>
            <a:r>
              <a:rPr lang="de-DE" sz="1500" b="1" dirty="0"/>
              <a:t> </a:t>
            </a:r>
            <a:r>
              <a:rPr lang="de-DE" sz="1500" b="1" dirty="0" err="1"/>
              <a:t>coriatq</a:t>
            </a:r>
            <a:r>
              <a:rPr lang="de-DE" sz="1500" b="1" dirty="0"/>
              <a:t> </a:t>
            </a:r>
            <a:r>
              <a:rPr lang="de-DE" sz="1500" b="1" dirty="0" err="1"/>
              <a:t>uatquia</a:t>
            </a:r>
            <a:r>
              <a:rPr lang="de-DE" sz="1500" b="1" dirty="0"/>
              <a:t> </a:t>
            </a:r>
            <a:r>
              <a:rPr lang="de-DE" sz="1500" b="1" dirty="0" err="1"/>
              <a:t>esciend</a:t>
            </a:r>
            <a:r>
              <a:rPr lang="de-DE" sz="1500" b="1" dirty="0"/>
              <a:t> </a:t>
            </a:r>
            <a:r>
              <a:rPr lang="de-DE" sz="1500" b="1" dirty="0" err="1"/>
              <a:t>ucitiist</a:t>
            </a:r>
            <a:r>
              <a:rPr lang="de-DE" sz="1500" b="1" dirty="0"/>
              <a:t>, </a:t>
            </a:r>
            <a:r>
              <a:rPr lang="de-DE" sz="1500" b="1" dirty="0" err="1"/>
              <a:t>omnimi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r>
              <a:rPr lang="de-DE" sz="1500" b="1" dirty="0"/>
              <a:t> </a:t>
            </a:r>
            <a:r>
              <a:rPr lang="de-DE" sz="1500" b="1" dirty="0" err="1"/>
              <a:t>explitam</a:t>
            </a:r>
            <a:r>
              <a:rPr lang="de-DE" sz="1500" b="1" dirty="0"/>
              <a:t> </a:t>
            </a:r>
            <a:r>
              <a:rPr lang="de-DE" sz="1500" b="1" dirty="0" err="1"/>
              <a:t>faccaesed</a:t>
            </a:r>
            <a:r>
              <a:rPr lang="de-DE" sz="1500" b="1" dirty="0"/>
              <a:t> es </a:t>
            </a:r>
            <a:r>
              <a:rPr lang="de-DE" sz="1500" b="1" dirty="0" err="1"/>
              <a:t>dolore</a:t>
            </a:r>
            <a:r>
              <a:rPr lang="de-DE" sz="1500" b="1" dirty="0"/>
              <a:t> </a:t>
            </a:r>
            <a:r>
              <a:rPr lang="de-DE" sz="1500" b="1" dirty="0" err="1"/>
              <a:t>nonse</a:t>
            </a:r>
            <a:r>
              <a:rPr lang="de-DE" sz="1500" b="1" dirty="0"/>
              <a:t> </a:t>
            </a:r>
            <a:r>
              <a:rPr lang="de-DE" sz="1500" b="1" dirty="0" err="1"/>
              <a:t>culparit</a:t>
            </a:r>
            <a:r>
              <a:rPr lang="de-DE" sz="1500" b="1" dirty="0"/>
              <a:t>, </a:t>
            </a:r>
            <a:r>
              <a:rPr lang="de-DE" sz="1500" b="1" dirty="0" err="1"/>
              <a:t>sa</a:t>
            </a:r>
            <a:r>
              <a:rPr lang="de-DE" sz="1500" b="1" dirty="0"/>
              <a:t> </a:t>
            </a:r>
            <a:r>
              <a:rPr lang="de-DE" sz="1500" b="1" dirty="0" err="1"/>
              <a:t>nusapitamus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atint</a:t>
            </a:r>
            <a:r>
              <a:rPr lang="de-DE" sz="1500" b="1" dirty="0"/>
              <a:t> </a:t>
            </a:r>
            <a:r>
              <a:rPr lang="de-DE" sz="1500" b="1" dirty="0" err="1"/>
              <a:t>aut</a:t>
            </a:r>
            <a:r>
              <a:rPr lang="de-DE" sz="1500" b="1" dirty="0"/>
              <a:t> </a:t>
            </a:r>
            <a:r>
              <a:rPr lang="de-DE" sz="1500" b="1" dirty="0" err="1"/>
              <a:t>quia</a:t>
            </a:r>
            <a:r>
              <a:rPr lang="de-DE" sz="1500" b="1" dirty="0"/>
              <a:t> </a:t>
            </a:r>
            <a:r>
              <a:rPr lang="de-DE" sz="1500" b="1" dirty="0" err="1"/>
              <a:t>atureri</a:t>
            </a:r>
            <a:r>
              <a:rPr lang="de-DE" sz="1500" b="1" dirty="0"/>
              <a:t> </a:t>
            </a:r>
            <a:r>
              <a:rPr lang="de-DE" sz="1500" b="1" dirty="0" err="1"/>
              <a:t>tasitatur</a:t>
            </a:r>
            <a:r>
              <a:rPr lang="de-DE" sz="1500" b="1" dirty="0"/>
              <a:t>, </a:t>
            </a:r>
            <a:r>
              <a:rPr lang="de-DE" sz="1500" b="1" dirty="0" err="1"/>
              <a:t>quis</a:t>
            </a:r>
            <a:endParaRPr lang="de-DE" sz="1500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A6B1E598-5758-E649-9B33-D2D248860509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F699112-5838-8A41-B4D5-5F7176FF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5525" y="6638243"/>
            <a:ext cx="992303" cy="219757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395C032-B8A1-F44F-B2F8-5CFB8E82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30EBC92-F8A0-9E47-A5B6-5786E2D4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E818A8-E337-0743-B036-683F5AE99600}"/>
              </a:ext>
            </a:extLst>
          </p:cNvPr>
          <p:cNvSpPr/>
          <p:nvPr/>
        </p:nvSpPr>
        <p:spPr>
          <a:xfrm>
            <a:off x="4643437" y="1509713"/>
            <a:ext cx="4105275" cy="2230919"/>
          </a:xfrm>
          <a:prstGeom prst="rect">
            <a:avLst/>
          </a:prstGeom>
          <a:noFill/>
          <a:ln>
            <a:solidFill>
              <a:srgbClr val="265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65505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4A9DC-EE73-2543-A5AC-C06229E73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100" dirty="0"/>
              <a:t>Beispiellayout</a:t>
            </a:r>
            <a:br>
              <a:rPr lang="de-DE" sz="2100" dirty="0"/>
            </a:br>
            <a:r>
              <a:rPr lang="de-DE" sz="2100" dirty="0"/>
              <a:t>Inhalt_6_2-spaltig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42BE3-0FB3-514C-868E-E7A4D26E66A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/>
              <a:t>Zeilenabstand 1,3. </a:t>
            </a:r>
            <a:r>
              <a:rPr lang="de-DE" dirty="0" err="1"/>
              <a:t>Ecto</a:t>
            </a:r>
            <a:r>
              <a:rPr lang="de-DE" dirty="0"/>
              <a:t> </a:t>
            </a: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b="1" dirty="0" err="1"/>
              <a:t>omnimi</a:t>
            </a:r>
            <a:r>
              <a:rPr lang="de-DE" b="1" dirty="0"/>
              <a:t> </a:t>
            </a:r>
            <a:r>
              <a:rPr lang="de-DE" b="1" dirty="0" err="1"/>
              <a:t>explitam</a:t>
            </a:r>
            <a:r>
              <a:rPr lang="de-DE" b="1" dirty="0"/>
              <a:t> </a:t>
            </a:r>
            <a:r>
              <a:rPr lang="de-DE" b="1" dirty="0" err="1"/>
              <a:t>faccaesed</a:t>
            </a:r>
            <a:r>
              <a:rPr lang="de-DE" b="1" dirty="0"/>
              <a:t> </a:t>
            </a:r>
            <a:r>
              <a:rPr lang="de-DE" dirty="0"/>
              <a:t>es </a:t>
            </a:r>
            <a:r>
              <a:rPr lang="de-DE" dirty="0" err="1"/>
              <a:t>atureri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D96AEA6-B057-824C-ABBF-64A847B4E6D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F7E7B35-FCA2-8241-896D-EE58961958C9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nusapitamus</a:t>
            </a:r>
            <a:r>
              <a:rPr lang="de-DE" dirty="0"/>
              <a:t> aut.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FDC036D-BCB4-CD45-A9E2-5D96184F32C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r>
              <a:rPr lang="de-DE" b="1" dirty="0" err="1"/>
              <a:t>asitiume</a:t>
            </a:r>
            <a:r>
              <a:rPr lang="de-DE" b="1" dirty="0"/>
              <a:t> </a:t>
            </a:r>
            <a:r>
              <a:rPr lang="de-DE" b="1" dirty="0" err="1"/>
              <a:t>num</a:t>
            </a:r>
            <a:r>
              <a:rPr lang="de-DE" b="1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  <a:r>
              <a:rPr lang="de-DE" dirty="0" err="1"/>
              <a:t>ucitiist</a:t>
            </a:r>
            <a:r>
              <a:rPr lang="de-DE" dirty="0"/>
              <a:t>, </a:t>
            </a:r>
            <a:r>
              <a:rPr lang="de-DE" dirty="0" err="1"/>
              <a:t>omnimi</a:t>
            </a:r>
            <a:r>
              <a:rPr lang="de-DE" dirty="0"/>
              <a:t> </a:t>
            </a:r>
            <a:r>
              <a:rPr lang="de-DE" dirty="0" err="1"/>
              <a:t>explitam</a:t>
            </a:r>
            <a:r>
              <a:rPr lang="de-DE" dirty="0"/>
              <a:t> </a:t>
            </a:r>
            <a:r>
              <a:rPr lang="de-DE" dirty="0" err="1"/>
              <a:t>faccaesed</a:t>
            </a:r>
            <a:r>
              <a:rPr lang="de-DE" dirty="0"/>
              <a:t> es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nonse</a:t>
            </a:r>
            <a:r>
              <a:rPr lang="de-DE" dirty="0"/>
              <a:t> </a:t>
            </a:r>
            <a:r>
              <a:rPr lang="de-DE" dirty="0" err="1"/>
              <a:t>culparit</a:t>
            </a:r>
            <a:r>
              <a:rPr lang="de-DE" dirty="0"/>
              <a:t>, </a:t>
            </a:r>
            <a:r>
              <a:rPr lang="de-DE" dirty="0" err="1"/>
              <a:t>sa</a:t>
            </a:r>
            <a:r>
              <a:rPr lang="de-DE" dirty="0"/>
              <a:t> </a:t>
            </a:r>
            <a:r>
              <a:rPr lang="de-DE" dirty="0" err="1"/>
              <a:t>nusapita</a:t>
            </a:r>
            <a:r>
              <a:rPr lang="de-DE" dirty="0"/>
              <a:t>. </a:t>
            </a:r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12D8E3DF-F363-9A42-B215-9CC07BAB632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" b="209"/>
          <a:stretch/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232A2682-64CB-B346-90FB-CEDF3A3F514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3" b="263"/>
          <a:stretch/>
        </p:blipFill>
        <p:spPr/>
      </p:pic>
      <p:sp>
        <p:nvSpPr>
          <p:cNvPr id="12" name="Vertikaler Textplatzhalter 11">
            <a:extLst>
              <a:ext uri="{FF2B5EF4-FFF2-40B4-BE49-F238E27FC236}">
                <a16:creationId xmlns:a16="http://schemas.microsoft.com/office/drawing/2014/main" id="{AD74BD3E-FF0D-5648-B2D5-08F5D7CEA34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3D3DBE-5442-6741-BE6E-4D7403E4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3158-2948-584E-985E-C9A9E047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98B02-D9B3-1C46-83CF-44DE6744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44CDD7C-4CE7-C14E-997C-B7D1865E9AC1}"/>
              </a:ext>
            </a:extLst>
          </p:cNvPr>
          <p:cNvSpPr txBox="1"/>
          <p:nvPr/>
        </p:nvSpPr>
        <p:spPr>
          <a:xfrm>
            <a:off x="-1276194" y="26168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406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0926AE8-6D94-1C41-9F03-F9EB1A484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de-DE" dirty="0"/>
              <a:t>Beispiellayout Slogan_1</a:t>
            </a:r>
            <a:br>
              <a:rPr lang="de-DE" dirty="0"/>
            </a:br>
            <a:r>
              <a:rPr lang="de-DE" dirty="0" err="1"/>
              <a:t>Volore</a:t>
            </a:r>
            <a:r>
              <a:rPr lang="de-DE" dirty="0"/>
              <a:t> </a:t>
            </a:r>
            <a:r>
              <a:rPr lang="de-DE" dirty="0" err="1"/>
              <a:t>odi</a:t>
            </a:r>
            <a:r>
              <a:rPr lang="de-DE" dirty="0"/>
              <a:t> </a:t>
            </a:r>
            <a:r>
              <a:rPr lang="de-DE" dirty="0" err="1"/>
              <a:t>beris</a:t>
            </a:r>
            <a:r>
              <a:rPr lang="de-DE" dirty="0"/>
              <a:t> </a:t>
            </a:r>
            <a:r>
              <a:rPr lang="de-DE" dirty="0" err="1"/>
              <a:t>ditem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asitiume</a:t>
            </a:r>
            <a:r>
              <a:rPr lang="de-DE" dirty="0"/>
              <a:t> </a:t>
            </a:r>
            <a:r>
              <a:rPr lang="de-DE" dirty="0" err="1"/>
              <a:t>num</a:t>
            </a:r>
            <a:r>
              <a:rPr lang="de-DE" dirty="0"/>
              <a:t> </a:t>
            </a:r>
            <a:r>
              <a:rPr lang="de-DE" dirty="0" err="1"/>
              <a:t>quos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coriatq</a:t>
            </a:r>
            <a:r>
              <a:rPr lang="de-DE" dirty="0"/>
              <a:t> </a:t>
            </a:r>
            <a:r>
              <a:rPr lang="de-DE" dirty="0" err="1"/>
              <a:t>uatquia</a:t>
            </a:r>
            <a:r>
              <a:rPr lang="de-DE" dirty="0"/>
              <a:t> </a:t>
            </a:r>
            <a:r>
              <a:rPr lang="de-DE" dirty="0" err="1"/>
              <a:t>esciend</a:t>
            </a:r>
            <a:r>
              <a:rPr lang="de-DE" dirty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0ED982-A6AE-174B-AA19-0ECFE341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3" y="6638243"/>
            <a:ext cx="826083" cy="162981"/>
          </a:xfrm>
        </p:spPr>
        <p:txBody>
          <a:bodyPr/>
          <a:lstStyle/>
          <a:p>
            <a:fld id="{AEACA888-1D07-3D4F-A21B-B5098815E261}" type="datetime4">
              <a:rPr lang="de-DE" smtClean="0"/>
              <a:pPr/>
              <a:t>17. Juni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BA6D57-99FD-7E47-A6C5-A89728EC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6638243"/>
            <a:ext cx="7246916" cy="160211"/>
          </a:xfrm>
        </p:spPr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F6FA6F-F897-1242-8FBA-4CFCB538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6638243"/>
            <a:ext cx="212654" cy="181476"/>
          </a:xfrm>
        </p:spPr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3B07EE-5508-AE4C-8939-0C35DBCC35DD}"/>
              </a:ext>
            </a:extLst>
          </p:cNvPr>
          <p:cNvSpPr txBox="1"/>
          <p:nvPr/>
        </p:nvSpPr>
        <p:spPr>
          <a:xfrm>
            <a:off x="1597522" y="816159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58E5D4-25F3-EB48-9C69-0122CC206525}"/>
              </a:ext>
            </a:extLst>
          </p:cNvPr>
          <p:cNvSpPr txBox="1"/>
          <p:nvPr/>
        </p:nvSpPr>
        <p:spPr>
          <a:xfrm>
            <a:off x="7033397" y="3034317"/>
            <a:ext cx="806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86932464"/>
      </p:ext>
    </p:extLst>
  </p:cSld>
  <p:clrMapOvr>
    <a:masterClrMapping/>
  </p:clrMapOvr>
</p:sld>
</file>

<file path=ppt/theme/theme1.xml><?xml version="1.0" encoding="utf-8"?>
<a:theme xmlns:a="http://schemas.openxmlformats.org/drawingml/2006/main" name="Uni_Ulm_Präsentation">
  <a:themeElements>
    <a:clrScheme name="Uni Bl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D9AAA"/>
      </a:accent1>
      <a:accent2>
        <a:srgbClr val="56AA1C"/>
      </a:accent2>
      <a:accent3>
        <a:srgbClr val="A32638"/>
      </a:accent3>
      <a:accent4>
        <a:srgbClr val="26547C"/>
      </a:accent4>
      <a:accent5>
        <a:srgbClr val="A9A28D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Ulm_Präsentation" id="{5245C115-FA2F-4593-BCDE-45949CD4555C}" vid="{033AA8C1-1127-43D3-B99E-AB52D18D871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Uni_Ulm_Präsentation</Template>
  <TotalTime>0</TotalTime>
  <Words>562</Words>
  <Application>Microsoft Office PowerPoint</Application>
  <PresentationFormat>Bildschirmpräsentation (4:3)</PresentationFormat>
  <Paragraphs>120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Agency FB</vt:lpstr>
      <vt:lpstr>Arial</vt:lpstr>
      <vt:lpstr>Calibri</vt:lpstr>
      <vt:lpstr>Wingdings</vt:lpstr>
      <vt:lpstr>Uni_Ulm_Präsentation</vt:lpstr>
      <vt:lpstr>Seminar Big (Social) Data Analytics  Explaining Credit Scores</vt:lpstr>
      <vt:lpstr>Agenda</vt:lpstr>
      <vt:lpstr>1. Einführung</vt:lpstr>
      <vt:lpstr>Beispiellayout Platzhalter Blindtext Inhalt_2_2-spaltig</vt:lpstr>
      <vt:lpstr>Beispiellayout Inhalt_3_3-spaltig</vt:lpstr>
      <vt:lpstr>Beispiellayout Inhalt_4_3-spaltig</vt:lpstr>
      <vt:lpstr>Beispiellayout Inhalt_5_4-spaltig</vt:lpstr>
      <vt:lpstr>Beispiellayout Inhalt_6_2-spaltig</vt:lpstr>
      <vt:lpstr>Beispiellayout Slogan_1 Volore odi beris ditem  asitiume num quos  coriatq uatquia esciend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Simon Hofer</cp:lastModifiedBy>
  <cp:revision>152</cp:revision>
  <dcterms:created xsi:type="dcterms:W3CDTF">2021-01-19T07:31:11Z</dcterms:created>
  <dcterms:modified xsi:type="dcterms:W3CDTF">2023-06-17T10:15:38Z</dcterms:modified>
</cp:coreProperties>
</file>